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D4B189CB-A9AA-4CCC-8BE7-B3751623B056}" type="datetimeFigureOut">
              <a:rPr lang="en-CA" smtClean="0"/>
              <a:t>24/04/2014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6A4C863-139C-4BFB-996B-39E04D342151}" type="slidenum">
              <a:rPr lang="en-CA" smtClean="0"/>
              <a:t>‹#›</a:t>
            </a:fld>
            <a:endParaRPr lang="en-CA"/>
          </a:p>
        </p:txBody>
      </p:sp>
    </p:spTree>
    <p:extLst>
      <p:ext uri="{BB962C8B-B14F-4D97-AF65-F5344CB8AC3E}">
        <p14:creationId xmlns:p14="http://schemas.microsoft.com/office/powerpoint/2010/main" val="1629895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4B189CB-A9AA-4CCC-8BE7-B3751623B056}" type="datetimeFigureOut">
              <a:rPr lang="en-CA" smtClean="0"/>
              <a:t>24/04/2014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6A4C863-139C-4BFB-996B-39E04D342151}" type="slidenum">
              <a:rPr lang="en-CA" smtClean="0"/>
              <a:t>‹#›</a:t>
            </a:fld>
            <a:endParaRPr lang="en-CA"/>
          </a:p>
        </p:txBody>
      </p:sp>
    </p:spTree>
    <p:extLst>
      <p:ext uri="{BB962C8B-B14F-4D97-AF65-F5344CB8AC3E}">
        <p14:creationId xmlns:p14="http://schemas.microsoft.com/office/powerpoint/2010/main" val="1870140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4B189CB-A9AA-4CCC-8BE7-B3751623B056}" type="datetimeFigureOut">
              <a:rPr lang="en-CA" smtClean="0"/>
              <a:t>24/04/2014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6A4C863-139C-4BFB-996B-39E04D342151}" type="slidenum">
              <a:rPr lang="en-CA" smtClean="0"/>
              <a:t>‹#›</a:t>
            </a:fld>
            <a:endParaRPr lang="en-CA"/>
          </a:p>
        </p:txBody>
      </p:sp>
    </p:spTree>
    <p:extLst>
      <p:ext uri="{BB962C8B-B14F-4D97-AF65-F5344CB8AC3E}">
        <p14:creationId xmlns:p14="http://schemas.microsoft.com/office/powerpoint/2010/main" val="3883201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4B189CB-A9AA-4CCC-8BE7-B3751623B056}" type="datetimeFigureOut">
              <a:rPr lang="en-CA" smtClean="0"/>
              <a:t>24/04/2014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6A4C863-139C-4BFB-996B-39E04D342151}" type="slidenum">
              <a:rPr lang="en-CA" smtClean="0"/>
              <a:t>‹#›</a:t>
            </a:fld>
            <a:endParaRPr lang="en-CA"/>
          </a:p>
        </p:txBody>
      </p:sp>
    </p:spTree>
    <p:extLst>
      <p:ext uri="{BB962C8B-B14F-4D97-AF65-F5344CB8AC3E}">
        <p14:creationId xmlns:p14="http://schemas.microsoft.com/office/powerpoint/2010/main" val="3109581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B189CB-A9AA-4CCC-8BE7-B3751623B056}" type="datetimeFigureOut">
              <a:rPr lang="en-CA" smtClean="0"/>
              <a:t>24/04/2014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6A4C863-139C-4BFB-996B-39E04D342151}" type="slidenum">
              <a:rPr lang="en-CA" smtClean="0"/>
              <a:t>‹#›</a:t>
            </a:fld>
            <a:endParaRPr lang="en-CA"/>
          </a:p>
        </p:txBody>
      </p:sp>
    </p:spTree>
    <p:extLst>
      <p:ext uri="{BB962C8B-B14F-4D97-AF65-F5344CB8AC3E}">
        <p14:creationId xmlns:p14="http://schemas.microsoft.com/office/powerpoint/2010/main" val="3157288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D4B189CB-A9AA-4CCC-8BE7-B3751623B056}" type="datetimeFigureOut">
              <a:rPr lang="en-CA" smtClean="0"/>
              <a:t>24/04/2014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6A4C863-139C-4BFB-996B-39E04D342151}" type="slidenum">
              <a:rPr lang="en-CA" smtClean="0"/>
              <a:t>‹#›</a:t>
            </a:fld>
            <a:endParaRPr lang="en-CA"/>
          </a:p>
        </p:txBody>
      </p:sp>
    </p:spTree>
    <p:extLst>
      <p:ext uri="{BB962C8B-B14F-4D97-AF65-F5344CB8AC3E}">
        <p14:creationId xmlns:p14="http://schemas.microsoft.com/office/powerpoint/2010/main" val="3627383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D4B189CB-A9AA-4CCC-8BE7-B3751623B056}" type="datetimeFigureOut">
              <a:rPr lang="en-CA" smtClean="0"/>
              <a:t>24/04/2014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6A4C863-139C-4BFB-996B-39E04D342151}" type="slidenum">
              <a:rPr lang="en-CA" smtClean="0"/>
              <a:t>‹#›</a:t>
            </a:fld>
            <a:endParaRPr lang="en-CA"/>
          </a:p>
        </p:txBody>
      </p:sp>
    </p:spTree>
    <p:extLst>
      <p:ext uri="{BB962C8B-B14F-4D97-AF65-F5344CB8AC3E}">
        <p14:creationId xmlns:p14="http://schemas.microsoft.com/office/powerpoint/2010/main" val="517588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D4B189CB-A9AA-4CCC-8BE7-B3751623B056}" type="datetimeFigureOut">
              <a:rPr lang="en-CA" smtClean="0"/>
              <a:t>24/04/2014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6A4C863-139C-4BFB-996B-39E04D342151}" type="slidenum">
              <a:rPr lang="en-CA" smtClean="0"/>
              <a:t>‹#›</a:t>
            </a:fld>
            <a:endParaRPr lang="en-CA"/>
          </a:p>
        </p:txBody>
      </p:sp>
    </p:spTree>
    <p:extLst>
      <p:ext uri="{BB962C8B-B14F-4D97-AF65-F5344CB8AC3E}">
        <p14:creationId xmlns:p14="http://schemas.microsoft.com/office/powerpoint/2010/main" val="66915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B189CB-A9AA-4CCC-8BE7-B3751623B056}" type="datetimeFigureOut">
              <a:rPr lang="en-CA" smtClean="0"/>
              <a:t>24/04/2014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6A4C863-139C-4BFB-996B-39E04D342151}" type="slidenum">
              <a:rPr lang="en-CA" smtClean="0"/>
              <a:t>‹#›</a:t>
            </a:fld>
            <a:endParaRPr lang="en-CA"/>
          </a:p>
        </p:txBody>
      </p:sp>
    </p:spTree>
    <p:extLst>
      <p:ext uri="{BB962C8B-B14F-4D97-AF65-F5344CB8AC3E}">
        <p14:creationId xmlns:p14="http://schemas.microsoft.com/office/powerpoint/2010/main" val="1794695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B189CB-A9AA-4CCC-8BE7-B3751623B056}" type="datetimeFigureOut">
              <a:rPr lang="en-CA" smtClean="0"/>
              <a:t>24/04/2014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6A4C863-139C-4BFB-996B-39E04D342151}" type="slidenum">
              <a:rPr lang="en-CA" smtClean="0"/>
              <a:t>‹#›</a:t>
            </a:fld>
            <a:endParaRPr lang="en-CA"/>
          </a:p>
        </p:txBody>
      </p:sp>
    </p:spTree>
    <p:extLst>
      <p:ext uri="{BB962C8B-B14F-4D97-AF65-F5344CB8AC3E}">
        <p14:creationId xmlns:p14="http://schemas.microsoft.com/office/powerpoint/2010/main" val="4126211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B189CB-A9AA-4CCC-8BE7-B3751623B056}" type="datetimeFigureOut">
              <a:rPr lang="en-CA" smtClean="0"/>
              <a:t>24/04/2014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6A4C863-139C-4BFB-996B-39E04D342151}" type="slidenum">
              <a:rPr lang="en-CA" smtClean="0"/>
              <a:t>‹#›</a:t>
            </a:fld>
            <a:endParaRPr lang="en-CA"/>
          </a:p>
        </p:txBody>
      </p:sp>
    </p:spTree>
    <p:extLst>
      <p:ext uri="{BB962C8B-B14F-4D97-AF65-F5344CB8AC3E}">
        <p14:creationId xmlns:p14="http://schemas.microsoft.com/office/powerpoint/2010/main" val="56417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B189CB-A9AA-4CCC-8BE7-B3751623B056}" type="datetimeFigureOut">
              <a:rPr lang="en-CA" smtClean="0"/>
              <a:t>24/04/2014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4C863-139C-4BFB-996B-39E04D342151}" type="slidenum">
              <a:rPr lang="en-CA" smtClean="0"/>
              <a:t>‹#›</a:t>
            </a:fld>
            <a:endParaRPr lang="en-CA"/>
          </a:p>
        </p:txBody>
      </p:sp>
    </p:spTree>
    <p:extLst>
      <p:ext uri="{BB962C8B-B14F-4D97-AF65-F5344CB8AC3E}">
        <p14:creationId xmlns:p14="http://schemas.microsoft.com/office/powerpoint/2010/main" val="3823070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5"/>
            <a:ext cx="7772400" cy="2115666"/>
          </a:xfrm>
        </p:spPr>
        <p:txBody>
          <a:bodyPr>
            <a:noAutofit/>
          </a:bodyPr>
          <a:lstStyle/>
          <a:p>
            <a:r>
              <a:rPr lang="en-CA" sz="5400" dirty="0" smtClean="0"/>
              <a:t>Literature Circles</a:t>
            </a:r>
            <a:br>
              <a:rPr lang="en-CA" sz="5400" dirty="0" smtClean="0"/>
            </a:br>
            <a:r>
              <a:rPr lang="en-CA" sz="5400" b="1" dirty="0" smtClean="0"/>
              <a:t>I</a:t>
            </a:r>
            <a:r>
              <a:rPr lang="en-CA" sz="5400" dirty="0" smtClean="0"/>
              <a:t>ndependent </a:t>
            </a:r>
            <a:r>
              <a:rPr lang="en-CA" sz="5400" b="1" dirty="0" smtClean="0"/>
              <a:t>S</a:t>
            </a:r>
            <a:r>
              <a:rPr lang="en-CA" sz="5400" dirty="0" smtClean="0"/>
              <a:t>tudy </a:t>
            </a:r>
            <a:r>
              <a:rPr lang="en-CA" sz="5400" b="1" dirty="0" smtClean="0"/>
              <a:t>U</a:t>
            </a:r>
            <a:r>
              <a:rPr lang="en-CA" sz="5400" dirty="0" smtClean="0"/>
              <a:t>nit</a:t>
            </a:r>
            <a:endParaRPr lang="en-CA" sz="5400" b="1" dirty="0"/>
          </a:p>
        </p:txBody>
      </p:sp>
      <p:sp>
        <p:nvSpPr>
          <p:cNvPr id="3" name="Subtitle 2"/>
          <p:cNvSpPr>
            <a:spLocks noGrp="1"/>
          </p:cNvSpPr>
          <p:nvPr>
            <p:ph type="subTitle" idx="1"/>
          </p:nvPr>
        </p:nvSpPr>
        <p:spPr/>
        <p:txBody>
          <a:bodyPr>
            <a:normAutofit/>
          </a:bodyPr>
          <a:lstStyle/>
          <a:p>
            <a:r>
              <a:rPr lang="en-CA" sz="4400" b="1" dirty="0" smtClean="0">
                <a:solidFill>
                  <a:srgbClr val="7030A0"/>
                </a:solidFill>
              </a:rPr>
              <a:t>Let’s look at the choices!</a:t>
            </a:r>
            <a:endParaRPr lang="en-CA" sz="4400" b="1" dirty="0">
              <a:solidFill>
                <a:srgbClr val="7030A0"/>
              </a:solidFill>
            </a:endParaRPr>
          </a:p>
        </p:txBody>
      </p:sp>
    </p:spTree>
    <p:extLst>
      <p:ext uri="{BB962C8B-B14F-4D97-AF65-F5344CB8AC3E}">
        <p14:creationId xmlns:p14="http://schemas.microsoft.com/office/powerpoint/2010/main" val="424120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i="1" dirty="0" smtClean="0"/>
              <a:t>Ashes, Ashes</a:t>
            </a:r>
            <a:r>
              <a:rPr lang="en-CA" dirty="0" smtClean="0"/>
              <a:t> – Jo </a:t>
            </a:r>
            <a:r>
              <a:rPr lang="en-CA" dirty="0" err="1" smtClean="0"/>
              <a:t>Treggiari</a:t>
            </a:r>
            <a:endParaRPr lang="en-CA" i="1" dirty="0"/>
          </a:p>
        </p:txBody>
      </p:sp>
      <p:sp>
        <p:nvSpPr>
          <p:cNvPr id="3" name="Content Placeholder 2"/>
          <p:cNvSpPr>
            <a:spLocks noGrp="1"/>
          </p:cNvSpPr>
          <p:nvPr>
            <p:ph idx="1"/>
          </p:nvPr>
        </p:nvSpPr>
        <p:spPr/>
        <p:txBody>
          <a:bodyPr>
            <a:normAutofit fontScale="77500" lnSpcReduction="20000"/>
          </a:bodyPr>
          <a:lstStyle/>
          <a:p>
            <a:pPr marL="0" indent="0">
              <a:buNone/>
            </a:pPr>
            <a:r>
              <a:rPr lang="en-CA" b="1" i="1" dirty="0" smtClean="0">
                <a:effectLst/>
              </a:rPr>
              <a:t>An unbelievable tale of adventure and romance, in the face of the darkest of nightmares.</a:t>
            </a:r>
            <a:r>
              <a:rPr lang="en-CA" dirty="0" smtClean="0">
                <a:effectLst/>
              </a:rPr>
              <a:t> Smallpox epidemics, floods, droughts - for sixteen-year-old Lucy, the end of the world came and went, taking 99% of the population with it. As the weather continues to rage out of control, and Sweepers clean the streets of plague victims, Lucy survives alone in the wilds of Central Park, hunting and foraging for food. But when she is rescued from a vicious pack of hunting dogs by a mysterious boy named Aidan, she reluctantly realizes she cannot continue on her own. She joins </a:t>
            </a:r>
            <a:r>
              <a:rPr lang="en-CA" dirty="0" err="1" smtClean="0">
                <a:effectLst/>
              </a:rPr>
              <a:t>Aidan''s</a:t>
            </a:r>
            <a:r>
              <a:rPr lang="en-CA" dirty="0" smtClean="0">
                <a:effectLst/>
              </a:rPr>
              <a:t> band of survivors, yet a new danger awaits her: The Sweepers are looking for her, and they''</a:t>
            </a:r>
            <a:r>
              <a:rPr lang="en-CA" dirty="0" err="1" smtClean="0">
                <a:effectLst/>
              </a:rPr>
              <a:t>ve</a:t>
            </a:r>
            <a:r>
              <a:rPr lang="en-CA" dirty="0" smtClean="0">
                <a:effectLst/>
              </a:rPr>
              <a:t> laid a trap. </a:t>
            </a:r>
            <a:r>
              <a:rPr lang="en-CA" dirty="0" err="1" smtClean="0">
                <a:effectLst/>
              </a:rPr>
              <a:t>There''s</a:t>
            </a:r>
            <a:r>
              <a:rPr lang="en-CA" dirty="0" smtClean="0">
                <a:effectLst/>
              </a:rPr>
              <a:t> something special about Lucy, and the Sweepers will stop at nothing to have her in their clutches.</a:t>
            </a:r>
          </a:p>
          <a:p>
            <a:pPr marL="0" indent="0">
              <a:buNone/>
            </a:pPr>
            <a:endParaRPr lang="en-CA" dirty="0"/>
          </a:p>
        </p:txBody>
      </p:sp>
    </p:spTree>
    <p:extLst>
      <p:ext uri="{BB962C8B-B14F-4D97-AF65-F5344CB8AC3E}">
        <p14:creationId xmlns:p14="http://schemas.microsoft.com/office/powerpoint/2010/main" val="3210105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i="1" dirty="0" smtClean="0"/>
              <a:t>The Graveyard </a:t>
            </a:r>
            <a:r>
              <a:rPr lang="en-CA" dirty="0" smtClean="0"/>
              <a:t>Book - Neil </a:t>
            </a:r>
            <a:r>
              <a:rPr lang="en-CA" dirty="0" err="1" smtClean="0"/>
              <a:t>Gaiman</a:t>
            </a:r>
            <a:endParaRPr lang="en-CA" dirty="0"/>
          </a:p>
        </p:txBody>
      </p:sp>
      <p:sp>
        <p:nvSpPr>
          <p:cNvPr id="3" name="Content Placeholder 2"/>
          <p:cNvSpPr>
            <a:spLocks noGrp="1"/>
          </p:cNvSpPr>
          <p:nvPr>
            <p:ph idx="1"/>
          </p:nvPr>
        </p:nvSpPr>
        <p:spPr/>
        <p:txBody>
          <a:bodyPr>
            <a:normAutofit fontScale="92500" lnSpcReduction="20000"/>
          </a:bodyPr>
          <a:lstStyle/>
          <a:p>
            <a:pPr marL="0" indent="0">
              <a:buNone/>
            </a:pPr>
            <a:r>
              <a:rPr lang="en-CA" b="1" i="1" dirty="0" smtClean="0"/>
              <a:t>It takes a graveyard to raise a child.</a:t>
            </a:r>
          </a:p>
          <a:p>
            <a:pPr marL="0" indent="0">
              <a:buNone/>
            </a:pPr>
            <a:r>
              <a:rPr lang="en-CA" dirty="0" smtClean="0"/>
              <a:t>Nobody Owens, known as Bod, is a normal boy. He would be </a:t>
            </a:r>
            <a:r>
              <a:rPr lang="en-CA" i="1" dirty="0" smtClean="0"/>
              <a:t>completely</a:t>
            </a:r>
            <a:r>
              <a:rPr lang="en-CA" dirty="0" smtClean="0"/>
              <a:t> normal if he </a:t>
            </a:r>
            <a:r>
              <a:rPr lang="en-CA" dirty="0" err="1" smtClean="0"/>
              <a:t>didn</a:t>
            </a:r>
            <a:r>
              <a:rPr lang="en-CA" dirty="0" smtClean="0"/>
              <a:t>''t live in a graveyard, being raised by ghosts, with a guardian who belongs to neither the world of the living nor the dead. There are adventures in the graveyard for a boy-an ancient Indigo Man, a gateway to the abandoned city of ghouls, the strange and terrible </a:t>
            </a:r>
            <a:r>
              <a:rPr lang="en-CA" dirty="0" err="1" smtClean="0"/>
              <a:t>Sleer</a:t>
            </a:r>
            <a:r>
              <a:rPr lang="en-CA" dirty="0" smtClean="0"/>
              <a:t>. But if Bod leaves the graveyard, he will be in danger from the man Jack-who has already killed </a:t>
            </a:r>
            <a:r>
              <a:rPr lang="en-CA" dirty="0" err="1" smtClean="0"/>
              <a:t>Bod''s</a:t>
            </a:r>
            <a:r>
              <a:rPr lang="en-CA" dirty="0" smtClean="0"/>
              <a:t> family.</a:t>
            </a:r>
          </a:p>
          <a:p>
            <a:pPr marL="0" indent="0">
              <a:buNone/>
            </a:pPr>
            <a:endParaRPr lang="en-CA" dirty="0"/>
          </a:p>
        </p:txBody>
      </p:sp>
    </p:spTree>
    <p:extLst>
      <p:ext uri="{BB962C8B-B14F-4D97-AF65-F5344CB8AC3E}">
        <p14:creationId xmlns:p14="http://schemas.microsoft.com/office/powerpoint/2010/main" val="2025391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i="1" dirty="0" smtClean="0"/>
              <a:t>Chance to Dance for You</a:t>
            </a:r>
            <a:r>
              <a:rPr lang="en-CA" dirty="0" smtClean="0"/>
              <a:t> - </a:t>
            </a:r>
            <a:endParaRPr lang="en-CA" i="1" dirty="0"/>
          </a:p>
        </p:txBody>
      </p:sp>
      <p:sp>
        <p:nvSpPr>
          <p:cNvPr id="3" name="Content Placeholder 2"/>
          <p:cNvSpPr>
            <a:spLocks noGrp="1"/>
          </p:cNvSpPr>
          <p:nvPr>
            <p:ph idx="1"/>
          </p:nvPr>
        </p:nvSpPr>
        <p:spPr/>
        <p:txBody>
          <a:bodyPr/>
          <a:lstStyle/>
          <a:p>
            <a:pPr marL="0" indent="0">
              <a:buNone/>
            </a:pPr>
            <a:r>
              <a:rPr lang="en-CA" dirty="0" smtClean="0"/>
              <a:t>Ian lives in a suburb where everything's the same. The houses are the same, the cars are the same, and their aspirations are the same. But Ian is different. Openly gay in his bigoted high school, Ian doesn't exactly fit in. But he's not worried - </a:t>
            </a:r>
            <a:r>
              <a:rPr lang="en-CA" dirty="0" err="1" smtClean="0"/>
              <a:t>he''s</a:t>
            </a:r>
            <a:r>
              <a:rPr lang="en-CA" dirty="0" smtClean="0"/>
              <a:t> been training in dance for a long time and soon he'll be able to leave town and train to become a professional. Then he falls in love with Jess, the high school quarterback. . .</a:t>
            </a:r>
            <a:endParaRPr lang="en-CA" dirty="0"/>
          </a:p>
        </p:txBody>
      </p:sp>
    </p:spTree>
    <p:extLst>
      <p:ext uri="{BB962C8B-B14F-4D97-AF65-F5344CB8AC3E}">
        <p14:creationId xmlns:p14="http://schemas.microsoft.com/office/powerpoint/2010/main" val="3969837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i="1" dirty="0" smtClean="0"/>
              <a:t>I am Not a Serial Killer</a:t>
            </a:r>
            <a:r>
              <a:rPr lang="en-CA" dirty="0" smtClean="0"/>
              <a:t> – Dan Wells</a:t>
            </a:r>
            <a:endParaRPr lang="en-CA" i="1" dirty="0"/>
          </a:p>
        </p:txBody>
      </p:sp>
      <p:sp>
        <p:nvSpPr>
          <p:cNvPr id="3" name="Content Placeholder 2"/>
          <p:cNvSpPr>
            <a:spLocks noGrp="1"/>
          </p:cNvSpPr>
          <p:nvPr>
            <p:ph idx="1"/>
          </p:nvPr>
        </p:nvSpPr>
        <p:spPr>
          <a:xfrm>
            <a:off x="457200" y="1268760"/>
            <a:ext cx="8229600" cy="4857403"/>
          </a:xfrm>
        </p:spPr>
        <p:txBody>
          <a:bodyPr>
            <a:normAutofit fontScale="55000" lnSpcReduction="20000"/>
          </a:bodyPr>
          <a:lstStyle/>
          <a:p>
            <a:pPr marL="0" indent="0">
              <a:buNone/>
            </a:pPr>
            <a:r>
              <a:rPr lang="en-CA" dirty="0" smtClean="0"/>
              <a:t>John Wayne Cleaver is dangerous, and he knows it.</a:t>
            </a:r>
            <a:br>
              <a:rPr lang="en-CA" dirty="0" smtClean="0"/>
            </a:br>
            <a:r>
              <a:rPr lang="en-CA" dirty="0" smtClean="0"/>
              <a:t/>
            </a:r>
            <a:br>
              <a:rPr lang="en-CA" dirty="0" smtClean="0"/>
            </a:br>
            <a:r>
              <a:rPr lang="en-CA" dirty="0" smtClean="0"/>
              <a:t>He's spent his life doing his best not to live up to his potential.</a:t>
            </a:r>
            <a:br>
              <a:rPr lang="en-CA" dirty="0" smtClean="0"/>
            </a:br>
            <a:r>
              <a:rPr lang="en-CA" dirty="0" smtClean="0"/>
              <a:t/>
            </a:r>
            <a:br>
              <a:rPr lang="en-CA" dirty="0" smtClean="0"/>
            </a:br>
            <a:r>
              <a:rPr lang="en-CA" dirty="0" smtClean="0"/>
              <a:t>He's obsessed with serial killers, but really doesn't want to become one. So for his own sake, and the safety of those around him, he lives by rigid rules he's written for himself, practicing normal life as if it were a private religion that could save him from damnation.</a:t>
            </a:r>
            <a:br>
              <a:rPr lang="en-CA" dirty="0" smtClean="0"/>
            </a:br>
            <a:r>
              <a:rPr lang="en-CA" dirty="0" smtClean="0"/>
              <a:t/>
            </a:r>
            <a:br>
              <a:rPr lang="en-CA" dirty="0" smtClean="0"/>
            </a:br>
            <a:r>
              <a:rPr lang="en-CA" dirty="0" smtClean="0"/>
              <a:t>Dead bodies are normal to John. He likes them, actually. They don't demand or expect the empathy he's unable to offer. Perhaps that's what gives him the objectivity to recognize that there's something different about the body the police have just found behind the Wash-n-Dry Laundromat---and to appreciate what that difference means.</a:t>
            </a:r>
            <a:br>
              <a:rPr lang="en-CA" dirty="0" smtClean="0"/>
            </a:br>
            <a:r>
              <a:rPr lang="en-CA" dirty="0" smtClean="0"/>
              <a:t/>
            </a:r>
            <a:br>
              <a:rPr lang="en-CA" dirty="0" smtClean="0"/>
            </a:br>
            <a:r>
              <a:rPr lang="en-CA" dirty="0" smtClean="0"/>
              <a:t>Now, for the first time, John has to confront a danger outside himself, a threat he can't control, a menace to everything and everyone he would love, if only he could.</a:t>
            </a:r>
            <a:br>
              <a:rPr lang="en-CA" dirty="0" smtClean="0"/>
            </a:br>
            <a:r>
              <a:rPr lang="en-CA" dirty="0" smtClean="0"/>
              <a:t/>
            </a:r>
            <a:br>
              <a:rPr lang="en-CA" dirty="0" smtClean="0"/>
            </a:br>
            <a:r>
              <a:rPr lang="en-CA" dirty="0" smtClean="0"/>
              <a:t>Dan </a:t>
            </a:r>
            <a:r>
              <a:rPr lang="en-CA" dirty="0" err="1" smtClean="0"/>
              <a:t>Wells's</a:t>
            </a:r>
            <a:r>
              <a:rPr lang="en-CA" dirty="0" smtClean="0"/>
              <a:t> debut novel is the first volume of a trilogy that will keep you awake and then haunt your dreams.</a:t>
            </a:r>
            <a:endParaRPr lang="en-CA" dirty="0"/>
          </a:p>
        </p:txBody>
      </p:sp>
    </p:spTree>
    <p:extLst>
      <p:ext uri="{BB962C8B-B14F-4D97-AF65-F5344CB8AC3E}">
        <p14:creationId xmlns:p14="http://schemas.microsoft.com/office/powerpoint/2010/main" val="1787013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i="1" dirty="0" smtClean="0"/>
              <a:t>The Fault in Our Stars</a:t>
            </a:r>
            <a:r>
              <a:rPr lang="en-CA" dirty="0" smtClean="0"/>
              <a:t> – John Green</a:t>
            </a:r>
            <a:endParaRPr lang="en-CA" i="1" dirty="0"/>
          </a:p>
        </p:txBody>
      </p:sp>
      <p:sp>
        <p:nvSpPr>
          <p:cNvPr id="3" name="Content Placeholder 2"/>
          <p:cNvSpPr>
            <a:spLocks noGrp="1"/>
          </p:cNvSpPr>
          <p:nvPr>
            <p:ph idx="1"/>
          </p:nvPr>
        </p:nvSpPr>
        <p:spPr/>
        <p:txBody>
          <a:bodyPr>
            <a:normAutofit fontScale="92500" lnSpcReduction="20000"/>
          </a:bodyPr>
          <a:lstStyle/>
          <a:p>
            <a:pPr marL="0" indent="0">
              <a:buNone/>
            </a:pPr>
            <a:r>
              <a:rPr lang="en-CA" dirty="0" smtClean="0"/>
              <a:t>Despite the tumor-shrinking medical miracle that has bought her a few years, Hazel has never been anything but terminal, her final chapter inscribed upon diagnosis. But when a gorgeous plot twist named Augustus Waters suddenly appears at Cancer Kid Support Group, Hazel's story is about to be completely rewritten.</a:t>
            </a:r>
            <a:br>
              <a:rPr lang="en-CA" dirty="0" smtClean="0"/>
            </a:br>
            <a:r>
              <a:rPr lang="en-CA" dirty="0" smtClean="0"/>
              <a:t/>
            </a:r>
            <a:br>
              <a:rPr lang="en-CA" dirty="0" smtClean="0"/>
            </a:br>
            <a:r>
              <a:rPr lang="en-CA" dirty="0" smtClean="0"/>
              <a:t>Insightful, bold, irreverent, and raw, </a:t>
            </a:r>
            <a:r>
              <a:rPr lang="en-CA" i="1" dirty="0" smtClean="0"/>
              <a:t>The Fault in Our Stars</a:t>
            </a:r>
            <a:r>
              <a:rPr lang="en-CA" dirty="0" smtClean="0"/>
              <a:t> brilliantly explores the funny, thrilling, and tragic business of being alive and in love.</a:t>
            </a:r>
            <a:endParaRPr lang="en-CA" dirty="0"/>
          </a:p>
        </p:txBody>
      </p:sp>
    </p:spTree>
    <p:extLst>
      <p:ext uri="{BB962C8B-B14F-4D97-AF65-F5344CB8AC3E}">
        <p14:creationId xmlns:p14="http://schemas.microsoft.com/office/powerpoint/2010/main" val="3332656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noAutofit/>
          </a:bodyPr>
          <a:lstStyle/>
          <a:p>
            <a:r>
              <a:rPr lang="en-CA" sz="3200" b="1" i="1" dirty="0" smtClean="0"/>
              <a:t>Tomorrow, When the War Began</a:t>
            </a:r>
            <a:r>
              <a:rPr lang="en-CA" sz="3200" b="1" dirty="0" smtClean="0"/>
              <a:t> – John Marsden</a:t>
            </a:r>
            <a:endParaRPr lang="en-CA" sz="3200" b="1" i="1" dirty="0"/>
          </a:p>
        </p:txBody>
      </p:sp>
      <p:sp>
        <p:nvSpPr>
          <p:cNvPr id="3" name="Content Placeholder 2"/>
          <p:cNvSpPr>
            <a:spLocks noGrp="1"/>
          </p:cNvSpPr>
          <p:nvPr>
            <p:ph idx="1"/>
          </p:nvPr>
        </p:nvSpPr>
        <p:spPr>
          <a:xfrm>
            <a:off x="457200" y="1268760"/>
            <a:ext cx="8229600" cy="4857403"/>
          </a:xfrm>
        </p:spPr>
        <p:txBody>
          <a:bodyPr>
            <a:normAutofit fontScale="92500" lnSpcReduction="20000"/>
          </a:bodyPr>
          <a:lstStyle/>
          <a:p>
            <a:pPr marL="0" indent="0">
              <a:buNone/>
            </a:pPr>
            <a:r>
              <a:rPr lang="en-CA" dirty="0" smtClean="0"/>
              <a:t>When Ellie and her friends go camping, they have no idea they're leaving their old lives behind forever. Despite a less-than-tragic food shortage and a secret crush or two, everything goes as planned. But a week later, they return home to find their houses empty and their pets starving. Something has gone wrong--horribly wrong. Before long, they realize the country has been invaded, and the entire town has been captured--including their families and all their friends. Ellie and the other survivors face an impossible decision: They can flee for the mountains or surrender. Or they can fight. </a:t>
            </a:r>
            <a:endParaRPr lang="en-CA" dirty="0"/>
          </a:p>
        </p:txBody>
      </p:sp>
    </p:spTree>
    <p:extLst>
      <p:ext uri="{BB962C8B-B14F-4D97-AF65-F5344CB8AC3E}">
        <p14:creationId xmlns:p14="http://schemas.microsoft.com/office/powerpoint/2010/main" val="2133295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marL="0" indent="0" algn="ctr">
              <a:buNone/>
            </a:pPr>
            <a:r>
              <a:rPr lang="en-CA" sz="3600" dirty="0" smtClean="0">
                <a:solidFill>
                  <a:srgbClr val="7030A0"/>
                </a:solidFill>
              </a:rPr>
              <a:t>Ok, so now that you have examined the book choices and jotted down your top three in order of preference, hand in your post-it </a:t>
            </a:r>
            <a:r>
              <a:rPr lang="en-CA" sz="3600" b="1" dirty="0" smtClean="0">
                <a:solidFill>
                  <a:srgbClr val="7030A0"/>
                </a:solidFill>
              </a:rPr>
              <a:t>with your name on it! </a:t>
            </a:r>
            <a:r>
              <a:rPr lang="en-CA" sz="3600" dirty="0" smtClean="0">
                <a:solidFill>
                  <a:srgbClr val="7030A0"/>
                </a:solidFill>
              </a:rPr>
              <a:t> I will do my best to make sure everyone gets their top choices, however, due to limited copies, this will not always be possible.</a:t>
            </a:r>
            <a:endParaRPr lang="en-CA" sz="3600" b="1" dirty="0">
              <a:solidFill>
                <a:srgbClr val="7030A0"/>
              </a:solidFill>
            </a:endParaRPr>
          </a:p>
        </p:txBody>
      </p:sp>
    </p:spTree>
    <p:extLst>
      <p:ext uri="{BB962C8B-B14F-4D97-AF65-F5344CB8AC3E}">
        <p14:creationId xmlns:p14="http://schemas.microsoft.com/office/powerpoint/2010/main" val="808778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But first… Let’s check out what the formal writing tasks are!</a:t>
            </a:r>
            <a:endParaRPr lang="en-CA" dirty="0"/>
          </a:p>
        </p:txBody>
      </p:sp>
      <p:sp>
        <p:nvSpPr>
          <p:cNvPr id="3" name="Content Placeholder 2"/>
          <p:cNvSpPr>
            <a:spLocks noGrp="1"/>
          </p:cNvSpPr>
          <p:nvPr>
            <p:ph idx="1"/>
          </p:nvPr>
        </p:nvSpPr>
        <p:spPr/>
        <p:txBody>
          <a:bodyPr/>
          <a:lstStyle/>
          <a:p>
            <a:pPr marL="0" indent="0">
              <a:buNone/>
            </a:pPr>
            <a:r>
              <a:rPr lang="en-CA" b="1" u="sng" dirty="0" smtClean="0"/>
              <a:t>Part 1</a:t>
            </a:r>
          </a:p>
          <a:p>
            <a:r>
              <a:rPr lang="en-CA" dirty="0" smtClean="0"/>
              <a:t>formal writing assignment: You have a </a:t>
            </a:r>
            <a:r>
              <a:rPr lang="en-CA" dirty="0" smtClean="0">
                <a:solidFill>
                  <a:srgbClr val="FF0000"/>
                </a:solidFill>
              </a:rPr>
              <a:t>choice between… </a:t>
            </a:r>
          </a:p>
          <a:p>
            <a:pPr marL="0" indent="0">
              <a:buNone/>
            </a:pPr>
            <a:endParaRPr lang="en-CA" sz="1800" dirty="0" smtClean="0"/>
          </a:p>
          <a:p>
            <a:pPr marL="0" indent="0">
              <a:buNone/>
            </a:pPr>
            <a:r>
              <a:rPr lang="en-CA" dirty="0" smtClean="0"/>
              <a:t>News Report (</a:t>
            </a:r>
            <a:r>
              <a:rPr lang="en-CA" sz="2800" dirty="0" smtClean="0"/>
              <a:t>based on an event in your novel)</a:t>
            </a:r>
          </a:p>
          <a:p>
            <a:pPr marL="0" indent="0">
              <a:buNone/>
            </a:pPr>
            <a:r>
              <a:rPr lang="en-CA" dirty="0" smtClean="0"/>
              <a:t> </a:t>
            </a:r>
            <a:r>
              <a:rPr lang="en-CA" b="1" dirty="0" smtClean="0"/>
              <a:t>OR</a:t>
            </a:r>
            <a:r>
              <a:rPr lang="en-CA" dirty="0" smtClean="0"/>
              <a:t> </a:t>
            </a:r>
          </a:p>
          <a:p>
            <a:pPr marL="0" indent="0">
              <a:buNone/>
            </a:pPr>
            <a:r>
              <a:rPr lang="en-CA" dirty="0"/>
              <a:t>O</a:t>
            </a:r>
            <a:r>
              <a:rPr lang="en-CA" dirty="0" smtClean="0"/>
              <a:t>pinion </a:t>
            </a:r>
            <a:r>
              <a:rPr lang="en-CA" dirty="0"/>
              <a:t>P</a:t>
            </a:r>
            <a:r>
              <a:rPr lang="en-CA" dirty="0" smtClean="0"/>
              <a:t>iece! </a:t>
            </a:r>
            <a:endParaRPr lang="en-CA" dirty="0"/>
          </a:p>
        </p:txBody>
      </p:sp>
    </p:spTree>
    <p:extLst>
      <p:ext uri="{BB962C8B-B14F-4D97-AF65-F5344CB8AC3E}">
        <p14:creationId xmlns:p14="http://schemas.microsoft.com/office/powerpoint/2010/main" val="2000863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marL="0" indent="0">
              <a:buNone/>
            </a:pPr>
            <a:r>
              <a:rPr lang="en-CA" b="1" u="sng" dirty="0" smtClean="0"/>
              <a:t>Part 2</a:t>
            </a:r>
            <a:endParaRPr lang="en-CA" dirty="0" smtClean="0"/>
          </a:p>
          <a:p>
            <a:r>
              <a:rPr lang="en-CA" dirty="0" smtClean="0"/>
              <a:t>You and your group (your classmates that are reading the same book as you) will present on </a:t>
            </a:r>
            <a:r>
              <a:rPr lang="en-CA" b="1" dirty="0" smtClean="0">
                <a:solidFill>
                  <a:srgbClr val="FF0000"/>
                </a:solidFill>
              </a:rPr>
              <a:t>your book!</a:t>
            </a:r>
            <a:r>
              <a:rPr lang="en-CA" b="1" dirty="0" smtClean="0"/>
              <a:t> </a:t>
            </a:r>
            <a:r>
              <a:rPr lang="en-CA" dirty="0" smtClean="0"/>
              <a:t>You will receive a step-by-step guide when we get closer to the due date!</a:t>
            </a:r>
          </a:p>
          <a:p>
            <a:r>
              <a:rPr lang="en-CA" dirty="0" smtClean="0"/>
              <a:t>This will be a power point presentation!</a:t>
            </a:r>
            <a:endParaRPr lang="en-CA" dirty="0"/>
          </a:p>
        </p:txBody>
      </p:sp>
    </p:spTree>
    <p:extLst>
      <p:ext uri="{BB962C8B-B14F-4D97-AF65-F5344CB8AC3E}">
        <p14:creationId xmlns:p14="http://schemas.microsoft.com/office/powerpoint/2010/main" val="1198734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0" indent="0">
              <a:buNone/>
            </a:pPr>
            <a:r>
              <a:rPr lang="en-CA" b="1" u="sng" dirty="0" smtClean="0"/>
              <a:t>Part 3</a:t>
            </a:r>
            <a:endParaRPr lang="en-CA" dirty="0" smtClean="0"/>
          </a:p>
          <a:p>
            <a:r>
              <a:rPr lang="en-CA" dirty="0" smtClean="0"/>
              <a:t>Novel Pyramid </a:t>
            </a:r>
          </a:p>
          <a:p>
            <a:r>
              <a:rPr lang="en-CA" dirty="0" smtClean="0"/>
              <a:t>Movie Trailer {using the </a:t>
            </a:r>
            <a:r>
              <a:rPr lang="en-CA" dirty="0" err="1" smtClean="0"/>
              <a:t>Ipad</a:t>
            </a:r>
            <a:r>
              <a:rPr lang="en-CA" dirty="0" smtClean="0"/>
              <a:t>}</a:t>
            </a:r>
          </a:p>
          <a:p>
            <a:r>
              <a:rPr lang="en-CA" dirty="0" smtClean="0"/>
              <a:t>IPod Playlist</a:t>
            </a:r>
          </a:p>
          <a:p>
            <a:endParaRPr lang="en-CA" dirty="0"/>
          </a:p>
          <a:p>
            <a:pPr marL="0" indent="0">
              <a:buNone/>
            </a:pPr>
            <a:r>
              <a:rPr lang="en-CA" dirty="0" smtClean="0"/>
              <a:t>Each one of these has a written component attached and carry the same weight of work required.</a:t>
            </a:r>
            <a:endParaRPr lang="en-CA" dirty="0"/>
          </a:p>
        </p:txBody>
      </p:sp>
    </p:spTree>
    <p:extLst>
      <p:ext uri="{BB962C8B-B14F-4D97-AF65-F5344CB8AC3E}">
        <p14:creationId xmlns:p14="http://schemas.microsoft.com/office/powerpoint/2010/main" val="3766229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lnSpcReduction="10000"/>
          </a:bodyPr>
          <a:lstStyle/>
          <a:p>
            <a:pPr marL="0" indent="0">
              <a:buNone/>
            </a:pPr>
            <a:r>
              <a:rPr lang="en-CA" b="1" u="sng" dirty="0" smtClean="0"/>
              <a:t>Part 4</a:t>
            </a:r>
            <a:endParaRPr lang="en-CA" dirty="0" smtClean="0"/>
          </a:p>
          <a:p>
            <a:pPr marL="0" indent="0">
              <a:buNone/>
            </a:pPr>
            <a:r>
              <a:rPr lang="en-CA" b="1" dirty="0" smtClean="0"/>
              <a:t>Literature circle roles</a:t>
            </a:r>
          </a:p>
          <a:p>
            <a:r>
              <a:rPr lang="en-CA" dirty="0" smtClean="0"/>
              <a:t>Illuminator</a:t>
            </a:r>
          </a:p>
          <a:p>
            <a:r>
              <a:rPr lang="en-CA" dirty="0" smtClean="0"/>
              <a:t>Illustrator</a:t>
            </a:r>
          </a:p>
          <a:p>
            <a:r>
              <a:rPr lang="en-CA" dirty="0" smtClean="0"/>
              <a:t>Connector</a:t>
            </a:r>
          </a:p>
          <a:p>
            <a:r>
              <a:rPr lang="en-CA" dirty="0" smtClean="0"/>
              <a:t>Word Watcher</a:t>
            </a:r>
          </a:p>
          <a:p>
            <a:r>
              <a:rPr lang="en-CA" dirty="0" smtClean="0"/>
              <a:t>Discussion Director </a:t>
            </a:r>
          </a:p>
          <a:p>
            <a:r>
              <a:rPr lang="en-CA" dirty="0" err="1" smtClean="0"/>
              <a:t>Summerizer</a:t>
            </a:r>
            <a:endParaRPr lang="en-CA" dirty="0" smtClean="0"/>
          </a:p>
          <a:p>
            <a:pPr marL="0" indent="0">
              <a:buNone/>
            </a:pPr>
            <a:r>
              <a:rPr lang="en-CA" dirty="0" smtClean="0"/>
              <a:t>You will rotate through these roles as you progress through your book!</a:t>
            </a:r>
            <a:endParaRPr lang="en-CA" dirty="0"/>
          </a:p>
        </p:txBody>
      </p:sp>
    </p:spTree>
    <p:extLst>
      <p:ext uri="{BB962C8B-B14F-4D97-AF65-F5344CB8AC3E}">
        <p14:creationId xmlns:p14="http://schemas.microsoft.com/office/powerpoint/2010/main" val="3521353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marL="0" indent="0">
              <a:buNone/>
            </a:pPr>
            <a:r>
              <a:rPr lang="en-CA" dirty="0" smtClean="0"/>
              <a:t>We will complete several other activities throughout the process so it is imperative that you use every minute of class time wisely. You are not only letting yourself down, but your group members!</a:t>
            </a:r>
          </a:p>
          <a:p>
            <a:pPr marL="0" indent="0">
              <a:buNone/>
            </a:pPr>
            <a:endParaRPr lang="en-CA" dirty="0"/>
          </a:p>
          <a:p>
            <a:pPr marL="0" indent="0" algn="ctr">
              <a:buNone/>
            </a:pPr>
            <a:r>
              <a:rPr lang="en-CA" b="1" dirty="0" smtClean="0"/>
              <a:t>NOW…Let’s look at the books!</a:t>
            </a:r>
          </a:p>
          <a:p>
            <a:pPr marL="0" indent="0" algn="ctr">
              <a:buNone/>
            </a:pPr>
            <a:r>
              <a:rPr lang="en-CA" b="1" dirty="0" smtClean="0">
                <a:solidFill>
                  <a:srgbClr val="00B0F0"/>
                </a:solidFill>
              </a:rPr>
              <a:t>{You need to write down your top 3 choices in order of preference!}</a:t>
            </a:r>
            <a:endParaRPr lang="en-CA" b="1" dirty="0">
              <a:solidFill>
                <a:srgbClr val="00B0F0"/>
              </a:solidFill>
            </a:endParaRPr>
          </a:p>
        </p:txBody>
      </p:sp>
    </p:spTree>
    <p:extLst>
      <p:ext uri="{BB962C8B-B14F-4D97-AF65-F5344CB8AC3E}">
        <p14:creationId xmlns:p14="http://schemas.microsoft.com/office/powerpoint/2010/main" val="2861650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CA" i="1" dirty="0" smtClean="0"/>
              <a:t>Getting Over</a:t>
            </a:r>
            <a:r>
              <a:rPr lang="en-CA" dirty="0" smtClean="0"/>
              <a:t> – Garrett Delaney</a:t>
            </a:r>
            <a:endParaRPr lang="en-CA" i="1" dirty="0"/>
          </a:p>
        </p:txBody>
      </p:sp>
      <p:sp>
        <p:nvSpPr>
          <p:cNvPr id="3" name="Content Placeholder 2"/>
          <p:cNvSpPr>
            <a:spLocks noGrp="1"/>
          </p:cNvSpPr>
          <p:nvPr>
            <p:ph idx="1"/>
          </p:nvPr>
        </p:nvSpPr>
        <p:spPr>
          <a:xfrm>
            <a:off x="457200" y="1052736"/>
            <a:ext cx="8229600" cy="5328592"/>
          </a:xfrm>
        </p:spPr>
        <p:txBody>
          <a:bodyPr>
            <a:normAutofit fontScale="70000" lnSpcReduction="20000"/>
          </a:bodyPr>
          <a:lstStyle/>
          <a:p>
            <a:pPr marL="0" indent="0">
              <a:buNone/>
            </a:pPr>
            <a:r>
              <a:rPr lang="en-CA" b="1" dirty="0" smtClean="0"/>
              <a:t>Can a twelve-step program help Sadie kick her unrequited crush for good? Abby McDonald serves up her trademark wit and wisdom in a hilarious new novel.</a:t>
            </a:r>
            <a:r>
              <a:rPr lang="en-CA" dirty="0" smtClean="0"/>
              <a:t/>
            </a:r>
            <a:br>
              <a:rPr lang="en-CA" dirty="0" smtClean="0"/>
            </a:br>
            <a:r>
              <a:rPr lang="en-CA" dirty="0" smtClean="0"/>
              <a:t/>
            </a:r>
            <a:br>
              <a:rPr lang="en-CA" dirty="0" smtClean="0"/>
            </a:br>
            <a:r>
              <a:rPr lang="en-CA" dirty="0" smtClean="0"/>
              <a:t>Seventeen-year-old Sadie is in love: epic, heartfelt, and utterly one-sided. The object of her obsession - ahem, affection - is her best friend, Garrett Delaney, who has been oblivious to Sadie's feelings ever since he sauntered into her life and wowed her with his passion for Proust (not to mention his deep-blue eyes). For two long, painful years, Sadie has been Garrett's constant companion, sharing his taste in everything from tragic Russian literature to art films to ''80s indie rock - all to no avail. But when Garrett leaves for a summer literary retreat, Sadie is sure that the absence will make his heart grow fonder - until he calls to say he's fallen in love. With some other girl! A heartbroken Sadie realizes that she's finally had enough. It's time for a total Garrett detox! Aided by a barista job, an eclectic crew of new friends (including the hunky chef, Josh), and a customized self-help guide, Sadie embarks on a summer of personal reinvention full of laughter, mortifying meltdowns, and a double shot of love.</a:t>
            </a:r>
            <a:endParaRPr lang="en-CA" dirty="0"/>
          </a:p>
        </p:txBody>
      </p:sp>
    </p:spTree>
    <p:extLst>
      <p:ext uri="{BB962C8B-B14F-4D97-AF65-F5344CB8AC3E}">
        <p14:creationId xmlns:p14="http://schemas.microsoft.com/office/powerpoint/2010/main" val="2055242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CA" i="1" dirty="0" smtClean="0"/>
              <a:t>Beat the Band</a:t>
            </a:r>
            <a:r>
              <a:rPr lang="en-CA" dirty="0" smtClean="0"/>
              <a:t> – Don </a:t>
            </a:r>
            <a:r>
              <a:rPr lang="en-CA" dirty="0" err="1" smtClean="0"/>
              <a:t>Calame</a:t>
            </a:r>
            <a:endParaRPr lang="en-CA" i="1" dirty="0"/>
          </a:p>
        </p:txBody>
      </p:sp>
      <p:sp>
        <p:nvSpPr>
          <p:cNvPr id="3" name="Content Placeholder 2"/>
          <p:cNvSpPr>
            <a:spLocks noGrp="1"/>
          </p:cNvSpPr>
          <p:nvPr>
            <p:ph idx="1"/>
          </p:nvPr>
        </p:nvSpPr>
        <p:spPr>
          <a:xfrm>
            <a:off x="457200" y="980728"/>
            <a:ext cx="8229600" cy="5616624"/>
          </a:xfrm>
        </p:spPr>
        <p:txBody>
          <a:bodyPr>
            <a:normAutofit fontScale="77500" lnSpcReduction="20000"/>
          </a:bodyPr>
          <a:lstStyle/>
          <a:p>
            <a:pPr marL="0" indent="0">
              <a:buNone/>
            </a:pPr>
            <a:r>
              <a:rPr lang="en-CA" b="1" dirty="0" smtClean="0"/>
              <a:t>Get ready for riffs on hot girls, health class, and social hell! The outrageously funny boys from </a:t>
            </a:r>
            <a:r>
              <a:rPr lang="en-CA" b="1" i="1" dirty="0" smtClean="0"/>
              <a:t>Swim the Fly</a:t>
            </a:r>
            <a:r>
              <a:rPr lang="en-CA" b="1" dirty="0" smtClean="0"/>
              <a:t> return to rock their sophomore year.</a:t>
            </a:r>
            <a:br>
              <a:rPr lang="en-CA" b="1" dirty="0" smtClean="0"/>
            </a:br>
            <a:r>
              <a:rPr lang="en-CA" b="1" dirty="0" smtClean="0"/>
              <a:t/>
            </a:r>
            <a:br>
              <a:rPr lang="en-CA" b="1" dirty="0" smtClean="0"/>
            </a:br>
            <a:r>
              <a:rPr lang="en-CA" dirty="0" smtClean="0"/>
              <a:t>It's the beginning of the school year, and the tenth-grade health class must work in pairs on semester-long projects. Matt and Sean get partnered up (the jerks), but Coop is matched with the infamous "Hot Dog" Helen for a presentation on safe sex. Everybody's laughing, except for Coop, who's convinced that the only way to escape this social death sentence is to win "The Battle of the Bands" with their group, Arnold Murphy's Bologna Dare. There's just one problem: none of the guys actually plays an instrument. Will Coop regain his "cool" before it's too late? Or will the forced one-on-one time with Helen teach him a lesson about social status he never saw coming? With ribald humor and a few sweet notes, screenwriter-turned-novelist Don </a:t>
            </a:r>
            <a:r>
              <a:rPr lang="en-CA" dirty="0" err="1" smtClean="0"/>
              <a:t>Calame</a:t>
            </a:r>
            <a:r>
              <a:rPr lang="en-CA" dirty="0" smtClean="0"/>
              <a:t> once again hits all the right chords</a:t>
            </a:r>
            <a:r>
              <a:rPr lang="en-CA" i="1" dirty="0" smtClean="0"/>
              <a:t>.</a:t>
            </a:r>
            <a:endParaRPr lang="en-CA" dirty="0"/>
          </a:p>
        </p:txBody>
      </p:sp>
    </p:spTree>
    <p:extLst>
      <p:ext uri="{BB962C8B-B14F-4D97-AF65-F5344CB8AC3E}">
        <p14:creationId xmlns:p14="http://schemas.microsoft.com/office/powerpoint/2010/main" val="3408297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1143000"/>
          </a:xfrm>
        </p:spPr>
        <p:txBody>
          <a:bodyPr/>
          <a:lstStyle/>
          <a:p>
            <a:r>
              <a:rPr lang="en-CA" i="1" dirty="0" smtClean="0"/>
              <a:t>Divergent</a:t>
            </a:r>
            <a:r>
              <a:rPr lang="en-CA" dirty="0" smtClean="0"/>
              <a:t> – Veronica Roth</a:t>
            </a:r>
            <a:endParaRPr lang="en-CA" i="1" dirty="0"/>
          </a:p>
        </p:txBody>
      </p:sp>
      <p:sp>
        <p:nvSpPr>
          <p:cNvPr id="3" name="Content Placeholder 2"/>
          <p:cNvSpPr>
            <a:spLocks noGrp="1"/>
          </p:cNvSpPr>
          <p:nvPr>
            <p:ph idx="1"/>
          </p:nvPr>
        </p:nvSpPr>
        <p:spPr>
          <a:xfrm>
            <a:off x="457200" y="836712"/>
            <a:ext cx="8229600" cy="5688632"/>
          </a:xfrm>
        </p:spPr>
        <p:txBody>
          <a:bodyPr>
            <a:normAutofit fontScale="62500" lnSpcReduction="20000"/>
          </a:bodyPr>
          <a:lstStyle/>
          <a:p>
            <a:pPr marL="0" indent="0">
              <a:buNone/>
            </a:pPr>
            <a:r>
              <a:rPr lang="en-CA" dirty="0" smtClean="0"/>
              <a:t>In Beatrice </a:t>
            </a:r>
            <a:r>
              <a:rPr lang="en-CA" dirty="0" err="1" smtClean="0"/>
              <a:t>Prior''s</a:t>
            </a:r>
            <a:r>
              <a:rPr lang="en-CA" dirty="0" smtClean="0"/>
              <a:t> dystopian Chicago world, society is divided into five factions, each dedicated to the cultivation of a particular virtue-Candor (the honest), Abnegation (the selfless), Dauntless (the brave), Amity (the peaceful), and Erudite (the intelligent). On an appointed day of every year, all sixteen-year-olds must select the faction to which they will devote the rest of their lives. For Beatrice, the decision is between staying with her family and being who she really is-she </a:t>
            </a:r>
            <a:r>
              <a:rPr lang="en-CA" dirty="0" err="1" smtClean="0"/>
              <a:t>can''t</a:t>
            </a:r>
            <a:r>
              <a:rPr lang="en-CA" dirty="0" smtClean="0"/>
              <a:t> have both. So she makes a choice that surprises everyone, including herself.</a:t>
            </a:r>
          </a:p>
          <a:p>
            <a:pPr marL="0" indent="0">
              <a:buNone/>
            </a:pPr>
            <a:r>
              <a:rPr lang="en-CA" dirty="0" smtClean="0"/>
              <a:t>During the highly competitive initiation that follows, Beatrice renames herself Tris and struggles alongside her fellow initiates to live out the choice they have made. Together they must undergo extreme physical tests of endurance and intense psychological simulations, some with devastating consequences. As initiation transforms them all, Tris must determine who her friends really are-and where, exactly, a romance with a sometimes fascinating, sometimes exasperating boy fits into the life </a:t>
            </a:r>
            <a:r>
              <a:rPr lang="en-CA" dirty="0" err="1" smtClean="0"/>
              <a:t>she''s</a:t>
            </a:r>
            <a:r>
              <a:rPr lang="en-CA" dirty="0" smtClean="0"/>
              <a:t> chosen. But Tris also has a secret, one </a:t>
            </a:r>
            <a:r>
              <a:rPr lang="en-CA" dirty="0" err="1" smtClean="0"/>
              <a:t>she''s</a:t>
            </a:r>
            <a:r>
              <a:rPr lang="en-CA" dirty="0" smtClean="0"/>
              <a:t> kept hidden from everyone because </a:t>
            </a:r>
            <a:r>
              <a:rPr lang="en-CA" dirty="0" err="1" smtClean="0"/>
              <a:t>she''s</a:t>
            </a:r>
            <a:r>
              <a:rPr lang="en-CA" dirty="0" smtClean="0"/>
              <a:t> been warned it can mean death. And as she discovers unrest and growing conflict that threaten to unravel her seemingly perfect society, she also learns that her secret might help her save those she loves . . . or it might destroy her.</a:t>
            </a:r>
          </a:p>
          <a:p>
            <a:pPr marL="0" indent="0">
              <a:buNone/>
            </a:pPr>
            <a:r>
              <a:rPr lang="en-CA" dirty="0" smtClean="0"/>
              <a:t>Veronica Roth is the </a:t>
            </a:r>
            <a:r>
              <a:rPr lang="en-CA" i="1" dirty="0" smtClean="0"/>
              <a:t>New York Times</a:t>
            </a:r>
            <a:r>
              <a:rPr lang="en-CA" dirty="0" smtClean="0"/>
              <a:t> bestselling author of </a:t>
            </a:r>
            <a:r>
              <a:rPr lang="en-CA" i="1" dirty="0" smtClean="0"/>
              <a:t>Divergent</a:t>
            </a:r>
            <a:r>
              <a:rPr lang="en-CA" dirty="0" smtClean="0"/>
              <a:t>, the first in a trilogy of dystopian thrillers filled with electrifying decisions, heartbreaking betrayals, stunning consequences, and unexpected romance.</a:t>
            </a:r>
          </a:p>
          <a:p>
            <a:pPr marL="0" indent="0">
              <a:buNone/>
            </a:pPr>
            <a:endParaRPr lang="en-CA" dirty="0"/>
          </a:p>
        </p:txBody>
      </p:sp>
    </p:spTree>
    <p:extLst>
      <p:ext uri="{BB962C8B-B14F-4D97-AF65-F5344CB8AC3E}">
        <p14:creationId xmlns:p14="http://schemas.microsoft.com/office/powerpoint/2010/main" val="6607340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1225</Words>
  <Application>Microsoft Office PowerPoint</Application>
  <PresentationFormat>On-screen Show (4:3)</PresentationFormat>
  <Paragraphs>53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Literature Circles Independent Study Unit</vt:lpstr>
      <vt:lpstr>But first… Let’s check out what the formal writing tasks are!</vt:lpstr>
      <vt:lpstr>PowerPoint Presentation</vt:lpstr>
      <vt:lpstr>PowerPoint Presentation</vt:lpstr>
      <vt:lpstr>PowerPoint Presentation</vt:lpstr>
      <vt:lpstr>PowerPoint Presentation</vt:lpstr>
      <vt:lpstr>Getting Over – Garrett Delaney</vt:lpstr>
      <vt:lpstr>Beat the Band – Don Calame</vt:lpstr>
      <vt:lpstr>Divergent – Veronica Roth</vt:lpstr>
      <vt:lpstr>Ashes, Ashes – Jo Treggiari</vt:lpstr>
      <vt:lpstr>The Graveyard Book - Neil Gaiman</vt:lpstr>
      <vt:lpstr>Chance to Dance for You - </vt:lpstr>
      <vt:lpstr>I am Not a Serial Killer – Dan Wells</vt:lpstr>
      <vt:lpstr>The Fault in Our Stars – John Green</vt:lpstr>
      <vt:lpstr>Tomorrow, When the War Began – John Marsden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Literature Circles Independent Study Unit</dc:title>
  <dc:creator>Lesley Neals</dc:creator>
  <cp:lastModifiedBy>Lesley Neals</cp:lastModifiedBy>
  <cp:revision>10</cp:revision>
  <dcterms:created xsi:type="dcterms:W3CDTF">2014-04-24T21:28:30Z</dcterms:created>
  <dcterms:modified xsi:type="dcterms:W3CDTF">2014-04-24T23:38:25Z</dcterms:modified>
</cp:coreProperties>
</file>