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4" r:id="rId4"/>
    <p:sldId id="293" r:id="rId5"/>
    <p:sldId id="259" r:id="rId6"/>
    <p:sldId id="260" r:id="rId7"/>
    <p:sldId id="261" r:id="rId8"/>
    <p:sldId id="262" r:id="rId9"/>
    <p:sldId id="291" r:id="rId10"/>
    <p:sldId id="263" r:id="rId11"/>
    <p:sldId id="292" r:id="rId12"/>
    <p:sldId id="264" r:id="rId13"/>
    <p:sldId id="265" r:id="rId14"/>
    <p:sldId id="266" r:id="rId15"/>
    <p:sldId id="267" r:id="rId16"/>
    <p:sldId id="268"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5" r:id="rId39"/>
    <p:sldId id="296" r:id="rId40"/>
    <p:sldId id="297" r:id="rId41"/>
    <p:sldId id="301"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DCA8E3B-0397-4E6F-8805-8960D7A9E12C}" type="datetimeFigureOut">
              <a:rPr lang="en-CA" smtClean="0"/>
              <a:t>03/01/2016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233573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DCA8E3B-0397-4E6F-8805-8960D7A9E12C}" type="datetimeFigureOut">
              <a:rPr lang="en-CA" smtClean="0"/>
              <a:t>03/01/2016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84882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DCA8E3B-0397-4E6F-8805-8960D7A9E12C}" type="datetimeFigureOut">
              <a:rPr lang="en-CA" smtClean="0"/>
              <a:t>03/01/2016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75941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DCA8E3B-0397-4E6F-8805-8960D7A9E12C}" type="datetimeFigureOut">
              <a:rPr lang="en-CA" smtClean="0"/>
              <a:t>03/01/2016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323806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A8E3B-0397-4E6F-8805-8960D7A9E12C}" type="datetimeFigureOut">
              <a:rPr lang="en-CA" smtClean="0"/>
              <a:t>03/01/2016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107472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DCA8E3B-0397-4E6F-8805-8960D7A9E12C}" type="datetimeFigureOut">
              <a:rPr lang="en-CA" smtClean="0"/>
              <a:t>03/01/2016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84495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DCA8E3B-0397-4E6F-8805-8960D7A9E12C}" type="datetimeFigureOut">
              <a:rPr lang="en-CA" smtClean="0"/>
              <a:t>03/01/2016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424206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DCA8E3B-0397-4E6F-8805-8960D7A9E12C}" type="datetimeFigureOut">
              <a:rPr lang="en-CA" smtClean="0"/>
              <a:t>03/01/2016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123599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A8E3B-0397-4E6F-8805-8960D7A9E12C}" type="datetimeFigureOut">
              <a:rPr lang="en-CA" smtClean="0"/>
              <a:t>03/01/2016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136082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A8E3B-0397-4E6F-8805-8960D7A9E12C}" type="datetimeFigureOut">
              <a:rPr lang="en-CA" smtClean="0"/>
              <a:t>03/01/2016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260833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A8E3B-0397-4E6F-8805-8960D7A9E12C}" type="datetimeFigureOut">
              <a:rPr lang="en-CA" smtClean="0"/>
              <a:t>03/01/2016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500BC9F-CEFC-4855-825D-EB2DC7CA23C5}" type="slidenum">
              <a:rPr lang="en-CA" smtClean="0"/>
              <a:t>‹#›</a:t>
            </a:fld>
            <a:endParaRPr lang="en-CA"/>
          </a:p>
        </p:txBody>
      </p:sp>
    </p:spTree>
    <p:extLst>
      <p:ext uri="{BB962C8B-B14F-4D97-AF65-F5344CB8AC3E}">
        <p14:creationId xmlns:p14="http://schemas.microsoft.com/office/powerpoint/2010/main" val="251352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A8E3B-0397-4E6F-8805-8960D7A9E12C}" type="datetimeFigureOut">
              <a:rPr lang="en-CA" smtClean="0"/>
              <a:t>03/01/2016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0BC9F-CEFC-4855-825D-EB2DC7CA23C5}" type="slidenum">
              <a:rPr lang="en-CA" smtClean="0"/>
              <a:t>‹#›</a:t>
            </a:fld>
            <a:endParaRPr lang="en-CA"/>
          </a:p>
        </p:txBody>
      </p:sp>
    </p:spTree>
    <p:extLst>
      <p:ext uri="{BB962C8B-B14F-4D97-AF65-F5344CB8AC3E}">
        <p14:creationId xmlns:p14="http://schemas.microsoft.com/office/powerpoint/2010/main" val="61030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s5x_T22sRDk&amp;list=PL8AA6734468A70CF7&amp;safe=active"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www.youtube.com/watch?v=kqFLJeK3c68&amp;safe=activ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3050"/>
            <a:ext cx="3886200" cy="1162050"/>
          </a:xfrm>
        </p:spPr>
        <p:txBody>
          <a:bodyPr/>
          <a:lstStyle/>
          <a:p>
            <a:pPr eaLnBrk="1" hangingPunct="1"/>
            <a:r>
              <a:rPr lang="en-US" altLang="en-US" sz="3200" smtClean="0">
                <a:latin typeface="Gloucester MT Extra Condensed" pitchFamily="18" charset="0"/>
              </a:rPr>
              <a:t>What Do We Already Know?</a:t>
            </a:r>
          </a:p>
        </p:txBody>
      </p:sp>
      <p:pic>
        <p:nvPicPr>
          <p:cNvPr id="2051" name="Content Placeholder 4" descr="hitler46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609600"/>
            <a:ext cx="4114800" cy="2682875"/>
          </a:xfrm>
        </p:spPr>
      </p:pic>
      <p:sp>
        <p:nvSpPr>
          <p:cNvPr id="3076" name="Text Placeholder 3"/>
          <p:cNvSpPr>
            <a:spLocks noGrp="1"/>
          </p:cNvSpPr>
          <p:nvPr>
            <p:ph type="body" sz="half" idx="2"/>
          </p:nvPr>
        </p:nvSpPr>
        <p:spPr>
          <a:xfrm>
            <a:off x="457200" y="1435100"/>
            <a:ext cx="3886200" cy="4691063"/>
          </a:xfrm>
        </p:spPr>
        <p:txBody>
          <a:bodyPr/>
          <a:lstStyle/>
          <a:p>
            <a:pPr eaLnBrk="1" hangingPunct="1">
              <a:lnSpc>
                <a:spcPct val="90000"/>
              </a:lnSpc>
            </a:pPr>
            <a:endParaRPr lang="en-US" altLang="en-US" dirty="0" smtClean="0"/>
          </a:p>
          <a:p>
            <a:pPr eaLnBrk="1" hangingPunct="1">
              <a:lnSpc>
                <a:spcPct val="90000"/>
              </a:lnSpc>
              <a:buFont typeface="Arial" charset="0"/>
              <a:buChar char="•"/>
            </a:pPr>
            <a:r>
              <a:rPr lang="en-US" altLang="en-US" sz="2200" dirty="0" smtClean="0"/>
              <a:t>Hitler took power in…?</a:t>
            </a:r>
          </a:p>
          <a:p>
            <a:pPr eaLnBrk="1" hangingPunct="1">
              <a:lnSpc>
                <a:spcPct val="90000"/>
              </a:lnSpc>
            </a:pPr>
            <a:endParaRPr lang="en-US" altLang="en-US" sz="2200" dirty="0" smtClean="0"/>
          </a:p>
          <a:p>
            <a:pPr eaLnBrk="1" hangingPunct="1">
              <a:lnSpc>
                <a:spcPct val="90000"/>
              </a:lnSpc>
              <a:buFont typeface="Arial" charset="0"/>
              <a:buChar char="•"/>
            </a:pPr>
            <a:r>
              <a:rPr lang="en-US" altLang="en-US" sz="2200" dirty="0" smtClean="0"/>
              <a:t> The term for hatred of the Jewish people is called…?</a:t>
            </a:r>
          </a:p>
          <a:p>
            <a:pPr eaLnBrk="1" hangingPunct="1">
              <a:lnSpc>
                <a:spcPct val="90000"/>
              </a:lnSpc>
              <a:buFont typeface="Arial" charset="0"/>
              <a:buChar char="•"/>
            </a:pPr>
            <a:endParaRPr lang="en-US" altLang="en-US" sz="2200" dirty="0" smtClean="0"/>
          </a:p>
          <a:p>
            <a:pPr eaLnBrk="1" hangingPunct="1">
              <a:lnSpc>
                <a:spcPct val="90000"/>
              </a:lnSpc>
              <a:buFont typeface="Arial" charset="0"/>
              <a:buChar char="•"/>
            </a:pPr>
            <a:r>
              <a:rPr lang="en-US" altLang="en-US" sz="2200" dirty="0" smtClean="0"/>
              <a:t> The book Hitler wrote while in prison is called…?</a:t>
            </a:r>
          </a:p>
          <a:p>
            <a:pPr eaLnBrk="1" hangingPunct="1">
              <a:lnSpc>
                <a:spcPct val="90000"/>
              </a:lnSpc>
              <a:buFont typeface="Arial" charset="0"/>
              <a:buChar char="•"/>
            </a:pPr>
            <a:endParaRPr lang="en-US" altLang="en-US" sz="2200" dirty="0" smtClean="0"/>
          </a:p>
          <a:p>
            <a:pPr eaLnBrk="1" hangingPunct="1">
              <a:lnSpc>
                <a:spcPct val="90000"/>
              </a:lnSpc>
              <a:buFont typeface="Arial" charset="0"/>
              <a:buChar char="•"/>
            </a:pPr>
            <a:r>
              <a:rPr lang="en-US" altLang="en-US" sz="2200" dirty="0" smtClean="0"/>
              <a:t> Which means…?</a:t>
            </a:r>
          </a:p>
          <a:p>
            <a:pPr eaLnBrk="1" hangingPunct="1">
              <a:lnSpc>
                <a:spcPct val="90000"/>
              </a:lnSpc>
              <a:buFont typeface="Arial" charset="0"/>
              <a:buChar char="•"/>
            </a:pPr>
            <a:endParaRPr lang="en-US" altLang="en-US" sz="2200" dirty="0" smtClean="0"/>
          </a:p>
        </p:txBody>
      </p:sp>
      <p:pic>
        <p:nvPicPr>
          <p:cNvPr id="2053" name="Picture 5" descr="swastik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26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624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blinds(horizontal)">
                                      <p:cBhvr>
                                        <p:cTn id="7" dur="500"/>
                                        <p:tgtEl>
                                          <p:spTgt spid="307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xEl>
                                              <p:pRg st="3" end="3"/>
                                            </p:txEl>
                                          </p:spTgt>
                                        </p:tgtEl>
                                        <p:attrNameLst>
                                          <p:attrName>style.visibility</p:attrName>
                                        </p:attrNameLst>
                                      </p:cBhvr>
                                      <p:to>
                                        <p:strVal val="visible"/>
                                      </p:to>
                                    </p:set>
                                    <p:animEffect transition="in" filter="blinds(horizontal)">
                                      <p:cBhvr>
                                        <p:cTn id="12" dur="500"/>
                                        <p:tgtEl>
                                          <p:spTgt spid="307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6">
                                            <p:txEl>
                                              <p:pRg st="5" end="5"/>
                                            </p:txEl>
                                          </p:spTgt>
                                        </p:tgtEl>
                                        <p:attrNameLst>
                                          <p:attrName>style.visibility</p:attrName>
                                        </p:attrNameLst>
                                      </p:cBhvr>
                                      <p:to>
                                        <p:strVal val="visible"/>
                                      </p:to>
                                    </p:set>
                                    <p:animEffect transition="in" filter="blinds(horizontal)">
                                      <p:cBhvr>
                                        <p:cTn id="17" dur="500"/>
                                        <p:tgtEl>
                                          <p:spTgt spid="3076">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6">
                                            <p:txEl>
                                              <p:pRg st="7" end="7"/>
                                            </p:txEl>
                                          </p:spTgt>
                                        </p:tgtEl>
                                        <p:attrNameLst>
                                          <p:attrName>style.visibility</p:attrName>
                                        </p:attrNameLst>
                                      </p:cBhvr>
                                      <p:to>
                                        <p:strVal val="visible"/>
                                      </p:to>
                                    </p:set>
                                    <p:animEffect transition="in" filter="blinds(horizontal)">
                                      <p:cBhvr>
                                        <p:cTn id="22" dur="500"/>
                                        <p:tgtEl>
                                          <p:spTgt spid="30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symbol_nazi_camp_markings_hi-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515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25" y="642938"/>
            <a:ext cx="3786188" cy="6215062"/>
          </a:xfrm>
        </p:spPr>
        <p:txBody>
          <a:bodyPr>
            <a:normAutofit fontScale="70000" lnSpcReduction="20000"/>
          </a:bodyPr>
          <a:lstStyle/>
          <a:p>
            <a:pPr marL="274320" indent="-274320" fontAlgn="auto">
              <a:spcAft>
                <a:spcPts val="0"/>
              </a:spcAft>
              <a:buFont typeface="Wingdings 2"/>
              <a:buChar char=""/>
              <a:defRPr/>
            </a:pPr>
            <a:r>
              <a:rPr lang="en-CA" dirty="0" smtClean="0"/>
              <a:t>There were also combined identifying badges in the camps seen in this picture</a:t>
            </a:r>
          </a:p>
          <a:p>
            <a:pPr marL="274320" indent="-274320" fontAlgn="auto">
              <a:spcAft>
                <a:spcPts val="0"/>
              </a:spcAft>
              <a:buFont typeface="Wingdings 2"/>
              <a:buChar char=""/>
              <a:defRPr/>
            </a:pPr>
            <a:r>
              <a:rPr lang="en-CA" dirty="0" smtClean="0"/>
              <a:t>Bars were added if you were a repeat offender</a:t>
            </a:r>
          </a:p>
          <a:p>
            <a:pPr marL="274320" indent="-274320" fontAlgn="auto">
              <a:spcAft>
                <a:spcPts val="0"/>
              </a:spcAft>
              <a:buFont typeface="Wingdings 2"/>
              <a:buChar char=""/>
              <a:defRPr/>
            </a:pPr>
            <a:r>
              <a:rPr lang="en-CA" dirty="0" smtClean="0"/>
              <a:t>Black circles were added for prisoner battalions</a:t>
            </a:r>
          </a:p>
          <a:p>
            <a:pPr marL="274320" indent="-274320" fontAlgn="auto">
              <a:spcAft>
                <a:spcPts val="0"/>
              </a:spcAft>
              <a:buFont typeface="Wingdings 2"/>
              <a:buChar char=""/>
              <a:defRPr/>
            </a:pPr>
            <a:r>
              <a:rPr lang="en-CA" dirty="0" smtClean="0"/>
              <a:t>Yellow triangles were added to denote “Jewish and…”</a:t>
            </a:r>
          </a:p>
          <a:p>
            <a:pPr marL="274320" indent="-274320" fontAlgn="auto">
              <a:spcAft>
                <a:spcPts val="0"/>
              </a:spcAft>
              <a:buFont typeface="Wingdings 2"/>
              <a:buChar char=""/>
              <a:defRPr/>
            </a:pPr>
            <a:r>
              <a:rPr lang="en-CA" dirty="0" smtClean="0"/>
              <a:t>Black triangles were added to yellow stars to denote “race defilers” </a:t>
            </a:r>
          </a:p>
          <a:p>
            <a:pPr marL="274320" indent="-274320" fontAlgn="auto">
              <a:spcAft>
                <a:spcPts val="0"/>
              </a:spcAft>
              <a:buFont typeface="Wingdings 2"/>
              <a:buChar char=""/>
              <a:defRPr/>
            </a:pPr>
            <a:r>
              <a:rPr lang="en-CA" dirty="0" smtClean="0"/>
              <a:t>Letters were added to show which country someone came from (using the German first letter of the county’s name)</a:t>
            </a:r>
            <a:endParaRPr lang="en-CA" dirty="0"/>
          </a:p>
        </p:txBody>
      </p:sp>
      <p:sp>
        <p:nvSpPr>
          <p:cNvPr id="3" name="Title 2"/>
          <p:cNvSpPr>
            <a:spLocks noGrp="1"/>
          </p:cNvSpPr>
          <p:nvPr>
            <p:ph type="title"/>
          </p:nvPr>
        </p:nvSpPr>
        <p:spPr/>
        <p:txBody>
          <a:bodyPr/>
          <a:lstStyle/>
          <a:p>
            <a:pPr fontAlgn="auto">
              <a:spcAft>
                <a:spcPts val="0"/>
              </a:spcAft>
              <a:defRPr/>
            </a:pPr>
            <a:endParaRPr lang="en-CA"/>
          </a:p>
        </p:txBody>
      </p:sp>
      <p:pic>
        <p:nvPicPr>
          <p:cNvPr id="18435" name="Picture 2" descr="http://upload.wikimedia.org/wikipedia/commons/thumb/6/68/German_concentration_camp_chart_of_prisoner_markings.jpg/434px-German_concentration_camp_chart_of_prisoner_mark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4652962"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797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latin typeface="Gloucester MT Extra Condensed" pitchFamily="18" charset="0"/>
              </a:rPr>
              <a:t>Dehumanization – Rules and Laws </a:t>
            </a:r>
          </a:p>
        </p:txBody>
      </p:sp>
      <p:sp>
        <p:nvSpPr>
          <p:cNvPr id="9219" name="Content Placeholder 2"/>
          <p:cNvSpPr>
            <a:spLocks noGrp="1"/>
          </p:cNvSpPr>
          <p:nvPr>
            <p:ph idx="1"/>
          </p:nvPr>
        </p:nvSpPr>
        <p:spPr/>
        <p:txBody>
          <a:bodyPr/>
          <a:lstStyle/>
          <a:p>
            <a:pPr eaLnBrk="1" hangingPunct="1"/>
            <a:r>
              <a:rPr lang="en-US" altLang="en-US" dirty="0" smtClean="0"/>
              <a:t>By dehumanizing the humanity of “the other,” it somehow becomes accepted</a:t>
            </a:r>
          </a:p>
          <a:p>
            <a:pPr eaLnBrk="1" hangingPunct="1">
              <a:buFont typeface="Arial" charset="0"/>
              <a:buNone/>
            </a:pPr>
            <a:endParaRPr lang="en-US" altLang="en-US" dirty="0" smtClean="0"/>
          </a:p>
        </p:txBody>
      </p:sp>
      <p:pic>
        <p:nvPicPr>
          <p:cNvPr id="32770" name="Picture 2" descr="https://s-media-cache-ak0.pinimg.com/736x/2e/1d/a3/2e1da3630ea15faa9311fbe7703b6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780928"/>
            <a:ext cx="446156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89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latin typeface="Gloucester MT Extra Condensed" pitchFamily="18" charset="0"/>
              </a:rPr>
              <a:t>Dehumanization – Rules and Laws </a:t>
            </a:r>
          </a:p>
        </p:txBody>
      </p:sp>
      <p:sp>
        <p:nvSpPr>
          <p:cNvPr id="10243" name="Content Placeholder 2"/>
          <p:cNvSpPr>
            <a:spLocks noGrp="1"/>
          </p:cNvSpPr>
          <p:nvPr>
            <p:ph sz="half" idx="1"/>
          </p:nvPr>
        </p:nvSpPr>
        <p:spPr/>
        <p:txBody>
          <a:bodyPr/>
          <a:lstStyle/>
          <a:p>
            <a:pPr eaLnBrk="1" hangingPunct="1"/>
            <a:r>
              <a:rPr lang="en-US" altLang="en-US" sz="2400" dirty="0" smtClean="0"/>
              <a:t>Boycott of Jewish businesses</a:t>
            </a:r>
          </a:p>
          <a:p>
            <a:pPr eaLnBrk="1" hangingPunct="1"/>
            <a:r>
              <a:rPr lang="en-US" altLang="en-US" sz="2400" dirty="0" smtClean="0"/>
              <a:t>Removal of Jewish holidays from the calendar</a:t>
            </a:r>
          </a:p>
          <a:p>
            <a:pPr eaLnBrk="1" hangingPunct="1"/>
            <a:r>
              <a:rPr lang="en-US" altLang="en-US" sz="2400" dirty="0" smtClean="0"/>
              <a:t>Jews had to carry identification</a:t>
            </a:r>
          </a:p>
          <a:p>
            <a:pPr eaLnBrk="1" hangingPunct="1"/>
            <a:r>
              <a:rPr lang="en-US" altLang="en-US" sz="2400" dirty="0" smtClean="0"/>
              <a:t>They were banned from attending cultural events</a:t>
            </a:r>
          </a:p>
          <a:p>
            <a:pPr eaLnBrk="1" hangingPunct="1"/>
            <a:r>
              <a:rPr lang="en-US" altLang="en-US" sz="2400" dirty="0" smtClean="0"/>
              <a:t>A curfew was put in place</a:t>
            </a:r>
          </a:p>
          <a:p>
            <a:pPr eaLnBrk="1" hangingPunct="1"/>
            <a:endParaRPr lang="en-US" altLang="en-US" sz="1000" dirty="0" smtClean="0"/>
          </a:p>
          <a:p>
            <a:pPr eaLnBrk="1" hangingPunct="1">
              <a:buFont typeface="Arial" charset="0"/>
              <a:buNone/>
            </a:pPr>
            <a:endParaRPr lang="en-US" altLang="en-US" dirty="0" smtClean="0"/>
          </a:p>
        </p:txBody>
      </p:sp>
      <p:pic>
        <p:nvPicPr>
          <p:cNvPr id="10244" name="Content Placeholder 4" descr="dokument13.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371600"/>
            <a:ext cx="2654300" cy="2286000"/>
          </a:xfrm>
        </p:spPr>
      </p:pic>
      <p:pic>
        <p:nvPicPr>
          <p:cNvPr id="10245" name="Picture 5" descr="ss_in_pola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562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6600" dirty="0" smtClean="0">
                <a:latin typeface="Gloucester MT Extra Condensed" pitchFamily="18" charset="0"/>
              </a:rPr>
              <a:t>Kristallnacht</a:t>
            </a:r>
          </a:p>
        </p:txBody>
      </p:sp>
      <p:sp>
        <p:nvSpPr>
          <p:cNvPr id="11267" name="Content Placeholder 2"/>
          <p:cNvSpPr>
            <a:spLocks noGrp="1"/>
          </p:cNvSpPr>
          <p:nvPr>
            <p:ph idx="1"/>
          </p:nvPr>
        </p:nvSpPr>
        <p:spPr/>
        <p:txBody>
          <a:bodyPr/>
          <a:lstStyle/>
          <a:p>
            <a:pPr eaLnBrk="1" hangingPunct="1"/>
            <a:r>
              <a:rPr lang="en-US" altLang="en-US" dirty="0" smtClean="0"/>
              <a:t>“The Night of the Broken Glass” – This marked the next level of the Holocaust</a:t>
            </a:r>
          </a:p>
          <a:p>
            <a:pPr eaLnBrk="1" hangingPunct="1"/>
            <a:endParaRPr lang="en-US" altLang="en-US" dirty="0" smtClean="0"/>
          </a:p>
          <a:p>
            <a:pPr eaLnBrk="1" hangingPunct="1"/>
            <a:r>
              <a:rPr lang="en-US" altLang="en-US" dirty="0" smtClean="0"/>
              <a:t>It started when a Polish student shot a German diplomat (Nov. 7 1938)</a:t>
            </a:r>
          </a:p>
          <a:p>
            <a:pPr eaLnBrk="1" hangingPunct="1"/>
            <a:endParaRPr lang="en-US" altLang="en-US" dirty="0" smtClean="0"/>
          </a:p>
          <a:p>
            <a:pPr eaLnBrk="1" hangingPunct="1"/>
            <a:r>
              <a:rPr lang="en-US" altLang="en-US" dirty="0" smtClean="0"/>
              <a:t>Hitler immediately organized a </a:t>
            </a:r>
            <a:r>
              <a:rPr lang="en-US" altLang="en-US" b="1" i="1" dirty="0" err="1" smtClean="0"/>
              <a:t>pogram</a:t>
            </a:r>
            <a:r>
              <a:rPr lang="en-US" altLang="en-US" dirty="0" smtClean="0"/>
              <a:t> – organized killing – for Germany and Austria</a:t>
            </a:r>
          </a:p>
        </p:txBody>
      </p:sp>
    </p:spTree>
    <p:extLst>
      <p:ext uri="{BB962C8B-B14F-4D97-AF65-F5344CB8AC3E}">
        <p14:creationId xmlns:p14="http://schemas.microsoft.com/office/powerpoint/2010/main" val="4190466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randombar(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randombar(horizontal)">
                                      <p:cBhvr>
                                        <p:cTn id="12" dur="5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randombar(horizontal)">
                                      <p:cBhvr>
                                        <p:cTn id="1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6600" smtClean="0">
                <a:latin typeface="Gloucester MT Extra Condensed" pitchFamily="18" charset="0"/>
              </a:rPr>
              <a:t>Kristallnacht</a:t>
            </a:r>
          </a:p>
        </p:txBody>
      </p:sp>
      <p:sp>
        <p:nvSpPr>
          <p:cNvPr id="12291" name="Content Placeholder 2"/>
          <p:cNvSpPr>
            <a:spLocks noGrp="1"/>
          </p:cNvSpPr>
          <p:nvPr>
            <p:ph idx="1"/>
          </p:nvPr>
        </p:nvSpPr>
        <p:spPr/>
        <p:txBody>
          <a:bodyPr/>
          <a:lstStyle/>
          <a:p>
            <a:pPr eaLnBrk="1" hangingPunct="1"/>
            <a:r>
              <a:rPr lang="en-US" altLang="en-US" dirty="0" smtClean="0"/>
              <a:t>Over 7500 Jewish businesses were looted and destroyed</a:t>
            </a:r>
          </a:p>
          <a:p>
            <a:pPr eaLnBrk="1" hangingPunct="1"/>
            <a:endParaRPr lang="en-US" altLang="en-US" sz="800" dirty="0" smtClean="0"/>
          </a:p>
          <a:p>
            <a:pPr eaLnBrk="1" hangingPunct="1"/>
            <a:r>
              <a:rPr lang="en-US" altLang="en-US" dirty="0" smtClean="0"/>
              <a:t>Over 170 synagogues were burned</a:t>
            </a:r>
          </a:p>
          <a:p>
            <a:pPr eaLnBrk="1" hangingPunct="1"/>
            <a:endParaRPr lang="en-US" altLang="en-US" sz="800" dirty="0" smtClean="0"/>
          </a:p>
          <a:p>
            <a:pPr eaLnBrk="1" hangingPunct="1"/>
            <a:r>
              <a:rPr lang="en-US" altLang="en-US" dirty="0" smtClean="0"/>
              <a:t>Between 20,000 – 30,000 Jews were arrested and sent to concentration camps</a:t>
            </a:r>
          </a:p>
          <a:p>
            <a:pPr eaLnBrk="1" hangingPunct="1"/>
            <a:endParaRPr lang="en-US" altLang="en-US" sz="800" dirty="0" smtClean="0"/>
          </a:p>
        </p:txBody>
      </p:sp>
    </p:spTree>
    <p:extLst>
      <p:ext uri="{BB962C8B-B14F-4D97-AF65-F5344CB8AC3E}">
        <p14:creationId xmlns:p14="http://schemas.microsoft.com/office/powerpoint/2010/main" val="81008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randombar(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1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kristallnac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kristallnacht5.jp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90600"/>
            <a:ext cx="34290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877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kristallnach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04800"/>
            <a:ext cx="46672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kristallnacht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886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kristallnacht3.jpg">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724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45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latin typeface="Gloucester MT Extra Condensed" pitchFamily="18" charset="0"/>
              </a:rPr>
              <a:t>Organization and Polarization – The Ghettoes</a:t>
            </a:r>
          </a:p>
        </p:txBody>
      </p:sp>
      <p:sp>
        <p:nvSpPr>
          <p:cNvPr id="3" name="Content Placeholder 2"/>
          <p:cNvSpPr>
            <a:spLocks noGrp="1"/>
          </p:cNvSpPr>
          <p:nvPr>
            <p:ph sz="half" idx="1"/>
          </p:nvPr>
        </p:nvSpPr>
        <p:spPr/>
        <p:txBody>
          <a:bodyPr>
            <a:noAutofit/>
          </a:bodyPr>
          <a:lstStyle/>
          <a:p>
            <a:pPr eaLnBrk="1" hangingPunct="1">
              <a:defRPr/>
            </a:pPr>
            <a:r>
              <a:rPr lang="en-US" sz="2600" dirty="0" smtClean="0"/>
              <a:t>A walled area within a city to contain the Jewish population</a:t>
            </a:r>
          </a:p>
          <a:p>
            <a:pPr eaLnBrk="1" hangingPunct="1">
              <a:defRPr/>
            </a:pPr>
            <a:endParaRPr lang="en-US" sz="800" dirty="0" smtClean="0"/>
          </a:p>
          <a:p>
            <a:pPr eaLnBrk="1" hangingPunct="1">
              <a:defRPr/>
            </a:pPr>
            <a:r>
              <a:rPr lang="en-US" sz="2600" dirty="0" smtClean="0"/>
              <a:t>Conditions horrible; food is limited</a:t>
            </a:r>
          </a:p>
          <a:p>
            <a:pPr eaLnBrk="1" hangingPunct="1">
              <a:defRPr/>
            </a:pPr>
            <a:endParaRPr lang="en-US" sz="800" dirty="0" smtClean="0"/>
          </a:p>
          <a:p>
            <a:pPr eaLnBrk="1" hangingPunct="1">
              <a:defRPr/>
            </a:pPr>
            <a:r>
              <a:rPr lang="en-US" sz="2600" dirty="0" smtClean="0"/>
              <a:t>Ghettoes also provided a source of slave </a:t>
            </a:r>
            <a:r>
              <a:rPr lang="en-US" sz="2600" dirty="0" err="1" smtClean="0"/>
              <a:t>labour</a:t>
            </a:r>
            <a:endParaRPr lang="en-US" sz="2600" dirty="0" smtClean="0"/>
          </a:p>
          <a:p>
            <a:pPr eaLnBrk="1" hangingPunct="1">
              <a:defRPr/>
            </a:pPr>
            <a:endParaRPr lang="en-US" sz="800" dirty="0" smtClean="0">
              <a:effectLst>
                <a:outerShdw blurRad="38100" dist="38100" dir="2700000" algn="tl">
                  <a:srgbClr val="C0C0C0"/>
                </a:outerShdw>
              </a:effectLst>
            </a:endParaRPr>
          </a:p>
          <a:p>
            <a:pPr eaLnBrk="1" hangingPunct="1">
              <a:defRPr/>
            </a:pPr>
            <a:r>
              <a:rPr lang="en-US" sz="2600" dirty="0" smtClean="0"/>
              <a:t>Warsaw Ghetto is </a:t>
            </a:r>
            <a:r>
              <a:rPr lang="en-US" sz="2600" dirty="0" err="1" smtClean="0"/>
              <a:t>approx</a:t>
            </a:r>
            <a:r>
              <a:rPr lang="en-US" sz="2600" dirty="0" smtClean="0"/>
              <a:t> 1016 acres for 500,000 people</a:t>
            </a:r>
          </a:p>
        </p:txBody>
      </p:sp>
      <p:pic>
        <p:nvPicPr>
          <p:cNvPr id="16388" name="Content Placeholder 4" descr="warsaw.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371600"/>
            <a:ext cx="4038600" cy="5029200"/>
          </a:xfrm>
        </p:spPr>
      </p:pic>
    </p:spTree>
    <p:extLst>
      <p:ext uri="{BB962C8B-B14F-4D97-AF65-F5344CB8AC3E}">
        <p14:creationId xmlns:p14="http://schemas.microsoft.com/office/powerpoint/2010/main" val="3172498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warsaw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warsaw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8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warsaw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814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warsaw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95800"/>
            <a:ext cx="3098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76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altLang="en-US" sz="8000" smtClean="0">
                <a:latin typeface="Gloucester MT Extra Condensed" pitchFamily="18" charset="0"/>
              </a:rPr>
              <a:t>THE HOLOCAUST</a:t>
            </a:r>
          </a:p>
        </p:txBody>
      </p:sp>
      <p:sp>
        <p:nvSpPr>
          <p:cNvPr id="3075" name="Subtitle 2"/>
          <p:cNvSpPr>
            <a:spLocks noGrp="1"/>
          </p:cNvSpPr>
          <p:nvPr>
            <p:ph type="subTitle" idx="1"/>
          </p:nvPr>
        </p:nvSpPr>
        <p:spPr/>
        <p:txBody>
          <a:bodyPr/>
          <a:lstStyle/>
          <a:p>
            <a:pPr eaLnBrk="1" hangingPunct="1"/>
            <a:endParaRPr lang="en-US" altLang="en-US" smtClean="0">
              <a:solidFill>
                <a:srgbClr val="898989"/>
              </a:solidFill>
            </a:endParaRPr>
          </a:p>
        </p:txBody>
      </p:sp>
    </p:spTree>
    <p:extLst>
      <p:ext uri="{BB962C8B-B14F-4D97-AF65-F5344CB8AC3E}">
        <p14:creationId xmlns:p14="http://schemas.microsoft.com/office/powerpoint/2010/main" val="3251773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868362"/>
          </a:xfrm>
        </p:spPr>
        <p:txBody>
          <a:bodyPr/>
          <a:lstStyle/>
          <a:p>
            <a:pPr algn="l"/>
            <a:r>
              <a:rPr lang="en-US" altLang="en-US" sz="3200" b="1" dirty="0" smtClean="0"/>
              <a:t>Quote </a:t>
            </a:r>
            <a:r>
              <a:rPr lang="en-US" altLang="en-US" sz="3200" b="1" dirty="0" smtClean="0"/>
              <a:t>Analysis</a:t>
            </a:r>
            <a:endParaRPr lang="en-CA" altLang="en-US" sz="3200" b="1" dirty="0" smtClean="0"/>
          </a:p>
        </p:txBody>
      </p:sp>
      <p:sp>
        <p:nvSpPr>
          <p:cNvPr id="18435" name="Content Placeholder 2"/>
          <p:cNvSpPr>
            <a:spLocks noGrp="1"/>
          </p:cNvSpPr>
          <p:nvPr>
            <p:ph idx="1"/>
          </p:nvPr>
        </p:nvSpPr>
        <p:spPr>
          <a:xfrm>
            <a:off x="457200" y="1295400"/>
            <a:ext cx="8229600" cy="5181600"/>
          </a:xfrm>
        </p:spPr>
        <p:txBody>
          <a:bodyPr/>
          <a:lstStyle/>
          <a:p>
            <a:pPr>
              <a:buFont typeface="Arial" charset="0"/>
              <a:buNone/>
            </a:pPr>
            <a:r>
              <a:rPr lang="en-US" altLang="en-US" sz="2400" smtClean="0"/>
              <a:t>	</a:t>
            </a:r>
            <a:r>
              <a:rPr lang="en-US" altLang="en-US" sz="2500" smtClean="0"/>
              <a:t>“One of the most surprising side-effects of this war is the clinging to life, the almost total absence of suicides. People die in great numbers of starvation, the typhus epidemic or dysentery, they are tortured and murdered by the Germans in great numbers, but they do not escape from life by their own desire. On the contrary, they are tied to life by all their senses, they want to live at any price and to survive the war. The tensions of this historic world conflict are so great that all wish to see the outcome of the gigantic struggle and the new regime in the world, the small and the great, old men and boys. The old have just one wish: the privilege of seeing the end and surviving Hitler.” (</a:t>
            </a:r>
            <a:r>
              <a:rPr lang="en-US" altLang="en-US" sz="2500" i="1" smtClean="0"/>
              <a:t>Warsaw Ghetto Diary: Avraham Levin, June 5, 1942)</a:t>
            </a:r>
            <a:endParaRPr lang="en-CA" altLang="en-US" sz="2500" smtClean="0"/>
          </a:p>
          <a:p>
            <a:pPr>
              <a:buFont typeface="Arial" charset="0"/>
              <a:buNone/>
            </a:pPr>
            <a:endParaRPr lang="en-CA" altLang="en-US" smtClean="0"/>
          </a:p>
        </p:txBody>
      </p:sp>
    </p:spTree>
    <p:extLst>
      <p:ext uri="{BB962C8B-B14F-4D97-AF65-F5344CB8AC3E}">
        <p14:creationId xmlns:p14="http://schemas.microsoft.com/office/powerpoint/2010/main" val="1846124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warsaw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43148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Warsaw_Ghetto_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descr="WarsawGhettoW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066800"/>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045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827584" y="1184564"/>
            <a:ext cx="7315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t>“The ghetto replied with armed struggle. The Jewish Fighting Organization opened a war of the weak against the strong. With scant forces, few arms and little ammunition, without water, blinded by smoke and fire, the Jewish fighters defended streets and individual houses. In the dusk they withdrew step by step, more because of the fire that had taken hold in the close-built houses than because of the enemy who was equipped with modern military arms. They considered it a victory if a part of those imprisoned in the ghetto were able to escape; it was a victory in their eyes to die while their hands still grasped arms....” (</a:t>
            </a:r>
            <a:r>
              <a:rPr lang="en-US" altLang="en-US" sz="2400" dirty="0" err="1"/>
              <a:t>Yad</a:t>
            </a:r>
            <a:r>
              <a:rPr lang="en-US" altLang="en-US" sz="2400" dirty="0"/>
              <a:t> </a:t>
            </a:r>
            <a:r>
              <a:rPr lang="en-US" altLang="en-US" sz="2400" dirty="0" err="1"/>
              <a:t>Vashem</a:t>
            </a:r>
            <a:r>
              <a:rPr lang="en-US" altLang="en-US" sz="2400" dirty="0"/>
              <a:t> Archives, 1943)</a:t>
            </a:r>
            <a:endParaRPr lang="en-CA" altLang="en-US" sz="2400" dirty="0"/>
          </a:p>
        </p:txBody>
      </p:sp>
      <p:sp>
        <p:nvSpPr>
          <p:cNvPr id="3" name="Title 1"/>
          <p:cNvSpPr txBox="1">
            <a:spLocks/>
          </p:cNvSpPr>
          <p:nvPr/>
        </p:nvSpPr>
        <p:spPr>
          <a:xfrm>
            <a:off x="457200" y="274638"/>
            <a:ext cx="8229600"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b="1" smtClean="0"/>
              <a:t>Quote Analysis</a:t>
            </a:r>
            <a:endParaRPr lang="en-CA" altLang="en-US" sz="3200" b="1" dirty="0"/>
          </a:p>
        </p:txBody>
      </p:sp>
    </p:spTree>
    <p:extLst>
      <p:ext uri="{BB962C8B-B14F-4D97-AF65-F5344CB8AC3E}">
        <p14:creationId xmlns:p14="http://schemas.microsoft.com/office/powerpoint/2010/main" val="2189958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5400" smtClean="0">
                <a:latin typeface="Gloucester MT Extra Condensed" pitchFamily="18" charset="0"/>
              </a:rPr>
              <a:t>The Warsaw Ghetto Uprising</a:t>
            </a:r>
            <a:endParaRPr lang="en-CA" altLang="en-US" sz="5400" smtClean="0">
              <a:latin typeface="Gloucester MT Extra Condensed" pitchFamily="18" charset="0"/>
            </a:endParaRPr>
          </a:p>
        </p:txBody>
      </p:sp>
      <p:sp>
        <p:nvSpPr>
          <p:cNvPr id="19459" name="Content Placeholder 2"/>
          <p:cNvSpPr>
            <a:spLocks noGrp="1"/>
          </p:cNvSpPr>
          <p:nvPr>
            <p:ph sz="half" idx="1"/>
          </p:nvPr>
        </p:nvSpPr>
        <p:spPr/>
        <p:txBody>
          <a:bodyPr/>
          <a:lstStyle/>
          <a:p>
            <a:r>
              <a:rPr lang="en-US" altLang="en-US" dirty="0" smtClean="0"/>
              <a:t>April 19 – May 19, 1943</a:t>
            </a:r>
          </a:p>
          <a:p>
            <a:r>
              <a:rPr lang="en-US" altLang="en-US" dirty="0" smtClean="0"/>
              <a:t>Hitler announced all surviving Jews in the ghettoes would be taken to the camps</a:t>
            </a:r>
          </a:p>
          <a:p>
            <a:r>
              <a:rPr lang="en-US" altLang="en-US" dirty="0" smtClean="0"/>
              <a:t>When the Germans began to deport those left the resistance began</a:t>
            </a:r>
            <a:endParaRPr lang="en-CA" altLang="en-US" dirty="0" smtClean="0"/>
          </a:p>
        </p:txBody>
      </p:sp>
      <p:pic>
        <p:nvPicPr>
          <p:cNvPr id="21508" name="Content Placeholder 4" descr="stroop3.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057400"/>
            <a:ext cx="4191000" cy="3157538"/>
          </a:xfrm>
        </p:spPr>
      </p:pic>
    </p:spTree>
    <p:extLst>
      <p:ext uri="{BB962C8B-B14F-4D97-AF65-F5344CB8AC3E}">
        <p14:creationId xmlns:p14="http://schemas.microsoft.com/office/powerpoint/2010/main" val="4288901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latin typeface="Gloucester MT Extra Condensed" pitchFamily="18" charset="0"/>
              </a:rPr>
              <a:t>The Warsaw Ghetto Uprising</a:t>
            </a:r>
            <a:endParaRPr lang="en-CA" altLang="en-US" smtClean="0"/>
          </a:p>
        </p:txBody>
      </p:sp>
      <p:sp>
        <p:nvSpPr>
          <p:cNvPr id="20483" name="Content Placeholder 2"/>
          <p:cNvSpPr>
            <a:spLocks noGrp="1"/>
          </p:cNvSpPr>
          <p:nvPr>
            <p:ph sz="half" idx="1"/>
          </p:nvPr>
        </p:nvSpPr>
        <p:spPr/>
        <p:txBody>
          <a:bodyPr/>
          <a:lstStyle/>
          <a:p>
            <a:r>
              <a:rPr lang="en-US" altLang="en-US" dirty="0" smtClean="0"/>
              <a:t>750 resistors with handguns and 17 rifles faced more than 2000 Nazis</a:t>
            </a:r>
          </a:p>
          <a:p>
            <a:r>
              <a:rPr lang="en-US" altLang="en-US" dirty="0" smtClean="0"/>
              <a:t>The Nazi general ordered the ghetto burned</a:t>
            </a:r>
          </a:p>
          <a:p>
            <a:r>
              <a:rPr lang="en-US" altLang="en-US" dirty="0" smtClean="0"/>
              <a:t>The Jews held out for an amazing 27 days</a:t>
            </a:r>
            <a:endParaRPr lang="en-CA" altLang="en-US" dirty="0" smtClean="0"/>
          </a:p>
        </p:txBody>
      </p:sp>
      <p:pic>
        <p:nvPicPr>
          <p:cNvPr id="22532" name="Content Placeholder 4" descr="stroop.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286000"/>
            <a:ext cx="4191000" cy="2933700"/>
          </a:xfrm>
        </p:spPr>
      </p:pic>
    </p:spTree>
    <p:extLst>
      <p:ext uri="{BB962C8B-B14F-4D97-AF65-F5344CB8AC3E}">
        <p14:creationId xmlns:p14="http://schemas.microsoft.com/office/powerpoint/2010/main" val="4264032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in)">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ox(in)">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ox(in)">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latin typeface="Gloucester MT Extra Condensed" pitchFamily="18" charset="0"/>
              </a:rPr>
              <a:t>The Warsaw Ghetto Uprising</a:t>
            </a:r>
            <a:endParaRPr lang="en-CA" altLang="en-US" dirty="0" smtClean="0"/>
          </a:p>
        </p:txBody>
      </p:sp>
      <p:sp>
        <p:nvSpPr>
          <p:cNvPr id="21507" name="Content Placeholder 2"/>
          <p:cNvSpPr>
            <a:spLocks noGrp="1"/>
          </p:cNvSpPr>
          <p:nvPr>
            <p:ph sz="half" idx="1"/>
          </p:nvPr>
        </p:nvSpPr>
        <p:spPr/>
        <p:txBody>
          <a:bodyPr/>
          <a:lstStyle/>
          <a:p>
            <a:r>
              <a:rPr lang="en-US" altLang="en-US" dirty="0" smtClean="0"/>
              <a:t>300 Germans were killed</a:t>
            </a:r>
          </a:p>
          <a:p>
            <a:pPr>
              <a:buFont typeface="Arial" charset="0"/>
              <a:buNone/>
            </a:pPr>
            <a:endParaRPr lang="en-US" altLang="en-US" sz="1100" dirty="0" smtClean="0"/>
          </a:p>
          <a:p>
            <a:r>
              <a:rPr lang="en-US" altLang="en-US" dirty="0" smtClean="0"/>
              <a:t>7000 Jewish fighters were also killed</a:t>
            </a:r>
          </a:p>
          <a:p>
            <a:pPr>
              <a:buFont typeface="Arial" charset="0"/>
              <a:buNone/>
            </a:pPr>
            <a:endParaRPr lang="en-US" altLang="en-US" sz="1100" dirty="0" smtClean="0"/>
          </a:p>
          <a:p>
            <a:r>
              <a:rPr lang="en-US" altLang="en-US" dirty="0" smtClean="0"/>
              <a:t>Everyone else was captured and taken to the camps</a:t>
            </a:r>
            <a:endParaRPr lang="en-CA" altLang="en-US" dirty="0" smtClean="0"/>
          </a:p>
        </p:txBody>
      </p:sp>
      <p:pic>
        <p:nvPicPr>
          <p:cNvPr id="23556" name="Content Placeholder 4" descr="stroop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981200"/>
            <a:ext cx="4572000" cy="3505200"/>
          </a:xfrm>
        </p:spPr>
      </p:pic>
    </p:spTree>
    <p:extLst>
      <p:ext uri="{BB962C8B-B14F-4D97-AF65-F5344CB8AC3E}">
        <p14:creationId xmlns:p14="http://schemas.microsoft.com/office/powerpoint/2010/main" val="459249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1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a:r>
              <a:rPr lang="en-CA" altLang="en-US" b="1" dirty="0" smtClean="0"/>
              <a:t>Think </a:t>
            </a:r>
            <a:r>
              <a:rPr lang="en-CA" altLang="en-US" b="1" dirty="0" smtClean="0"/>
              <a:t>Share</a:t>
            </a:r>
          </a:p>
        </p:txBody>
      </p:sp>
      <p:sp>
        <p:nvSpPr>
          <p:cNvPr id="3" name="Content Placeholder 2"/>
          <p:cNvSpPr>
            <a:spLocks noGrp="1"/>
          </p:cNvSpPr>
          <p:nvPr>
            <p:ph idx="1"/>
          </p:nvPr>
        </p:nvSpPr>
        <p:spPr/>
        <p:txBody>
          <a:bodyPr/>
          <a:lstStyle/>
          <a:p>
            <a:r>
              <a:rPr lang="en-CA" altLang="en-US" smtClean="0"/>
              <a:t>Write down the moment in your life you were most scared.</a:t>
            </a:r>
          </a:p>
          <a:p>
            <a:endParaRPr lang="en-CA" altLang="en-US" smtClean="0"/>
          </a:p>
          <a:p>
            <a:r>
              <a:rPr lang="en-CA" altLang="en-US" smtClean="0"/>
              <a:t>What was it that made you scared in that moment?</a:t>
            </a:r>
          </a:p>
          <a:p>
            <a:r>
              <a:rPr lang="en-CA" altLang="en-US" smtClean="0"/>
              <a:t>How did you get over that fear?</a:t>
            </a:r>
          </a:p>
          <a:p>
            <a:r>
              <a:rPr lang="en-CA" altLang="en-US" smtClean="0"/>
              <a:t>Did you legitimately feel that you were threatened or that your life was in danger?</a:t>
            </a:r>
          </a:p>
        </p:txBody>
      </p:sp>
    </p:spTree>
    <p:extLst>
      <p:ext uri="{BB962C8B-B14F-4D97-AF65-F5344CB8AC3E}">
        <p14:creationId xmlns:p14="http://schemas.microsoft.com/office/powerpoint/2010/main" val="2224921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6000" dirty="0" smtClean="0">
                <a:latin typeface="Gloucester MT Extra Condensed" pitchFamily="18" charset="0"/>
              </a:rPr>
              <a:t>Preparation  - The Camps</a:t>
            </a:r>
          </a:p>
        </p:txBody>
      </p:sp>
      <p:sp>
        <p:nvSpPr>
          <p:cNvPr id="23555" name="Content Placeholder 2"/>
          <p:cNvSpPr>
            <a:spLocks noGrp="1"/>
          </p:cNvSpPr>
          <p:nvPr>
            <p:ph sz="half" idx="1"/>
          </p:nvPr>
        </p:nvSpPr>
        <p:spPr>
          <a:xfrm>
            <a:off x="457200" y="1600200"/>
            <a:ext cx="3276600" cy="5029200"/>
          </a:xfrm>
        </p:spPr>
        <p:txBody>
          <a:bodyPr/>
          <a:lstStyle/>
          <a:p>
            <a:pPr eaLnBrk="1" hangingPunct="1"/>
            <a:r>
              <a:rPr lang="en-US" altLang="en-US" sz="2400" dirty="0" smtClean="0"/>
              <a:t>Originally, camps were occupied by prisoners to work for the German war effort</a:t>
            </a:r>
          </a:p>
          <a:p>
            <a:pPr eaLnBrk="1" hangingPunct="1">
              <a:buFont typeface="Arial" charset="0"/>
              <a:buNone/>
            </a:pPr>
            <a:endParaRPr lang="en-US" altLang="en-US" sz="800" dirty="0" smtClean="0"/>
          </a:p>
          <a:p>
            <a:pPr eaLnBrk="1" hangingPunct="1"/>
            <a:r>
              <a:rPr lang="en-US" altLang="en-US" sz="2400" dirty="0" smtClean="0"/>
              <a:t>The first camp was Dachau (1933) outside of Munich</a:t>
            </a:r>
          </a:p>
          <a:p>
            <a:pPr eaLnBrk="1" hangingPunct="1"/>
            <a:endParaRPr lang="en-US" altLang="en-US" sz="800" dirty="0" smtClean="0"/>
          </a:p>
          <a:p>
            <a:pPr eaLnBrk="1" hangingPunct="1"/>
            <a:r>
              <a:rPr lang="en-US" altLang="en-US" sz="2400" dirty="0" smtClean="0"/>
              <a:t>Upon arrival at the camps prisoners were subjected to “selection” </a:t>
            </a:r>
          </a:p>
          <a:p>
            <a:pPr eaLnBrk="1" hangingPunct="1"/>
            <a:endParaRPr lang="en-US" altLang="en-US" dirty="0" smtClean="0"/>
          </a:p>
          <a:p>
            <a:pPr eaLnBrk="1" hangingPunct="1"/>
            <a:endParaRPr lang="en-US" altLang="en-US" dirty="0" smtClean="0"/>
          </a:p>
        </p:txBody>
      </p:sp>
      <p:sp>
        <p:nvSpPr>
          <p:cNvPr id="23556" name="Content Placeholder 3"/>
          <p:cNvSpPr>
            <a:spLocks noGrp="1"/>
          </p:cNvSpPr>
          <p:nvPr>
            <p:ph sz="half" idx="2"/>
          </p:nvPr>
        </p:nvSpPr>
        <p:spPr>
          <a:xfrm>
            <a:off x="3962400" y="1600200"/>
            <a:ext cx="4724400" cy="4525963"/>
          </a:xfrm>
        </p:spPr>
        <p:txBody>
          <a:bodyPr/>
          <a:lstStyle/>
          <a:p>
            <a:pPr eaLnBrk="1" hangingPunct="1"/>
            <a:r>
              <a:rPr lang="en-US" altLang="en-US" sz="2400" dirty="0" smtClean="0"/>
              <a:t>There were two types of camps: work camps and death camps</a:t>
            </a:r>
          </a:p>
        </p:txBody>
      </p:sp>
      <p:pic>
        <p:nvPicPr>
          <p:cNvPr id="25605" name="Picture 4" descr="campdachau6.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590800"/>
            <a:ext cx="44481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22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6">
                                            <p:txEl>
                                              <p:pRg st="0" end="0"/>
                                            </p:txEl>
                                          </p:spTgt>
                                        </p:tgtEl>
                                        <p:attrNameLst>
                                          <p:attrName>style.visibility</p:attrName>
                                        </p:attrNameLst>
                                      </p:cBhvr>
                                      <p:to>
                                        <p:strVal val="visible"/>
                                      </p:to>
                                    </p:set>
                                    <p:anim calcmode="lin" valueType="num">
                                      <p:cBhvr additive="base">
                                        <p:cTn id="25"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camp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0"/>
            <a:ext cx="655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406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campdachau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3524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campdachau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733800"/>
            <a:ext cx="2133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campdacha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733800"/>
            <a:ext cx="5181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ampdachau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762000"/>
            <a:ext cx="36576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912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And I said nothing…</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438912" indent="-320040" eaLnBrk="1" fontAlgn="auto" hangingPunct="1">
              <a:spcBef>
                <a:spcPts val="0"/>
              </a:spcBef>
              <a:spcAft>
                <a:spcPts val="0"/>
              </a:spcAft>
              <a:buFont typeface="Wingdings 2"/>
              <a:buNone/>
              <a:defRPr/>
            </a:pPr>
            <a:r>
              <a:rPr lang="en-US" sz="2000" cap="all" dirty="0" smtClean="0"/>
              <a:t>	</a:t>
            </a:r>
            <a:r>
              <a:rPr lang="en-CA" sz="2000" dirty="0" smtClean="0"/>
              <a:t>In </a:t>
            </a:r>
            <a:r>
              <a:rPr lang="en-CA" sz="2000" dirty="0"/>
              <a:t>Germany</a:t>
            </a:r>
            <a:br>
              <a:rPr lang="en-CA" sz="2000" dirty="0"/>
            </a:br>
            <a:r>
              <a:rPr lang="en-CA" sz="2000" dirty="0"/>
              <a:t>They first came for the communists </a:t>
            </a:r>
            <a:br>
              <a:rPr lang="en-CA" sz="2000" dirty="0"/>
            </a:br>
            <a:r>
              <a:rPr lang="en-CA" sz="2000" dirty="0"/>
              <a:t>and I didn’t speak up because I wasn’t a communist. </a:t>
            </a:r>
            <a:br>
              <a:rPr lang="en-CA" sz="2000" dirty="0"/>
            </a:br>
            <a:r>
              <a:rPr lang="en-CA" sz="2000" dirty="0"/>
              <a:t>Then they came for the Jews, </a:t>
            </a:r>
            <a:br>
              <a:rPr lang="en-CA" sz="2000" dirty="0"/>
            </a:br>
            <a:r>
              <a:rPr lang="en-CA" sz="2000" dirty="0"/>
              <a:t>and I didn’t speak up because I wasn’t a Jew. </a:t>
            </a:r>
            <a:br>
              <a:rPr lang="en-CA" sz="2000" dirty="0"/>
            </a:br>
            <a:r>
              <a:rPr lang="en-CA" sz="2000" dirty="0"/>
              <a:t>Then they came for the trade-unionists, </a:t>
            </a:r>
            <a:br>
              <a:rPr lang="en-CA" sz="2000" dirty="0"/>
            </a:br>
            <a:r>
              <a:rPr lang="en-CA" sz="2000" dirty="0"/>
              <a:t>and I didn’t speak up because I wasn’t a trade unionist. </a:t>
            </a:r>
            <a:br>
              <a:rPr lang="en-CA" sz="2000" dirty="0"/>
            </a:br>
            <a:r>
              <a:rPr lang="en-CA" sz="2000" dirty="0"/>
              <a:t>Then they came for the Catholics,</a:t>
            </a:r>
            <a:br>
              <a:rPr lang="en-CA" sz="2000" dirty="0"/>
            </a:br>
            <a:r>
              <a:rPr lang="en-CA" sz="2000" dirty="0"/>
              <a:t>and I didn’t speak up because I was a Protestant.</a:t>
            </a:r>
            <a:br>
              <a:rPr lang="en-CA" sz="2000" dirty="0"/>
            </a:br>
            <a:r>
              <a:rPr lang="en-CA" sz="2000" dirty="0"/>
              <a:t>Then they came for me––</a:t>
            </a:r>
            <a:br>
              <a:rPr lang="en-CA" sz="2000" dirty="0"/>
            </a:br>
            <a:r>
              <a:rPr lang="en-CA" sz="2000" dirty="0"/>
              <a:t>and by that time </a:t>
            </a:r>
            <a:br>
              <a:rPr lang="en-CA" sz="2000" dirty="0"/>
            </a:br>
            <a:r>
              <a:rPr lang="en-CA" sz="2000" dirty="0"/>
              <a:t>no one was left to speak up. </a:t>
            </a:r>
          </a:p>
          <a:p>
            <a:pPr marL="438912" indent="-320040" eaLnBrk="1" fontAlgn="auto" hangingPunct="1">
              <a:spcBef>
                <a:spcPts val="0"/>
              </a:spcBef>
              <a:spcAft>
                <a:spcPts val="0"/>
              </a:spcAft>
              <a:buFont typeface="Wingdings 2"/>
              <a:buChar char=""/>
              <a:defRPr/>
            </a:pPr>
            <a:r>
              <a:rPr lang="en-CA" sz="2000" i="1" dirty="0"/>
              <a:t>-- Pastor Martin </a:t>
            </a:r>
            <a:r>
              <a:rPr lang="en-CA" sz="2000" i="1" dirty="0" err="1"/>
              <a:t>Niemoller</a:t>
            </a:r>
            <a:r>
              <a:rPr lang="en-CA" sz="2000" i="1" dirty="0"/>
              <a:t>, 1945 </a:t>
            </a:r>
            <a:endParaRPr lang="en-CA" sz="2000" dirty="0"/>
          </a:p>
          <a:p>
            <a:pPr marL="438912" indent="-320040" eaLnBrk="1" fontAlgn="auto" hangingPunct="1">
              <a:spcBef>
                <a:spcPts val="0"/>
              </a:spcBef>
              <a:spcAft>
                <a:spcPts val="0"/>
              </a:spcAft>
              <a:buFont typeface="Wingdings 2"/>
              <a:buChar char=""/>
              <a:defRPr/>
            </a:pPr>
            <a:endParaRPr lang="en-US" dirty="0"/>
          </a:p>
        </p:txBody>
      </p:sp>
    </p:spTree>
    <p:extLst>
      <p:ext uri="{BB962C8B-B14F-4D97-AF65-F5344CB8AC3E}">
        <p14:creationId xmlns:p14="http://schemas.microsoft.com/office/powerpoint/2010/main" val="313333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6600" dirty="0" smtClean="0">
                <a:latin typeface="Gloucester MT Extra Condensed" pitchFamily="18" charset="0"/>
              </a:rPr>
              <a:t>Auschwitz</a:t>
            </a:r>
          </a:p>
        </p:txBody>
      </p:sp>
      <p:sp>
        <p:nvSpPr>
          <p:cNvPr id="26627" name="Content Placeholder 2"/>
          <p:cNvSpPr>
            <a:spLocks noGrp="1"/>
          </p:cNvSpPr>
          <p:nvPr>
            <p:ph idx="1"/>
          </p:nvPr>
        </p:nvSpPr>
        <p:spPr/>
        <p:txBody>
          <a:bodyPr>
            <a:normAutofit lnSpcReduction="10000"/>
          </a:bodyPr>
          <a:lstStyle/>
          <a:p>
            <a:pPr eaLnBrk="1" hangingPunct="1">
              <a:buFont typeface="Arial" charset="0"/>
              <a:buNone/>
            </a:pPr>
            <a:r>
              <a:rPr lang="en-US" altLang="en-US" dirty="0" smtClean="0"/>
              <a:t>	</a:t>
            </a:r>
            <a:r>
              <a:rPr lang="en-US" altLang="en-US" sz="2000" dirty="0" smtClean="0"/>
              <a:t>“The Fuhrer has ordered that the Jewish question be solved for once and for all, and we, the SS, are to implement that order.” (Rudolf </a:t>
            </a:r>
            <a:r>
              <a:rPr lang="en-US" altLang="en-US" sz="2000" dirty="0" err="1" smtClean="0"/>
              <a:t>Hoess</a:t>
            </a:r>
            <a:r>
              <a:rPr lang="en-US" altLang="en-US" sz="2000" dirty="0" smtClean="0"/>
              <a:t>)</a:t>
            </a:r>
          </a:p>
          <a:p>
            <a:pPr eaLnBrk="1" hangingPunct="1">
              <a:buFont typeface="Arial" charset="0"/>
              <a:buNone/>
            </a:pPr>
            <a:endParaRPr lang="en-US" altLang="en-US" sz="2000" dirty="0" smtClean="0"/>
          </a:p>
          <a:p>
            <a:pPr eaLnBrk="1" hangingPunct="1"/>
            <a:r>
              <a:rPr lang="en-US" altLang="en-US" sz="2400" dirty="0" smtClean="0"/>
              <a:t>The largest and most infamous extermination camp. Auschwitz used both gas chambers and crematoria</a:t>
            </a:r>
          </a:p>
          <a:p>
            <a:pPr eaLnBrk="1" hangingPunct="1"/>
            <a:endParaRPr lang="en-US" altLang="en-US" sz="2400" dirty="0" smtClean="0"/>
          </a:p>
          <a:p>
            <a:pPr eaLnBrk="1" hangingPunct="1"/>
            <a:r>
              <a:rPr lang="en-US" altLang="en-US" sz="2400" dirty="0" smtClean="0"/>
              <a:t>Estimates of the number killed at Auschwitz vary between 2 – 4 million</a:t>
            </a:r>
          </a:p>
          <a:p>
            <a:pPr eaLnBrk="1" hangingPunct="1"/>
            <a:endParaRPr lang="en-US" altLang="en-US" sz="2400" dirty="0" smtClean="0"/>
          </a:p>
          <a:p>
            <a:pPr eaLnBrk="1" hangingPunct="1"/>
            <a:r>
              <a:rPr lang="en-US" altLang="en-US" sz="2400" dirty="0" smtClean="0"/>
              <a:t>As with most camps, Auschwitz had the ominous gate saying “</a:t>
            </a:r>
            <a:r>
              <a:rPr lang="en-US" altLang="en-US" sz="2400" dirty="0" err="1" smtClean="0"/>
              <a:t>Arbeit</a:t>
            </a:r>
            <a:r>
              <a:rPr lang="en-US" altLang="en-US" sz="2400" dirty="0" smtClean="0"/>
              <a:t> </a:t>
            </a:r>
            <a:r>
              <a:rPr lang="en-US" altLang="en-US" sz="2400" dirty="0" err="1" smtClean="0"/>
              <a:t>Macht</a:t>
            </a:r>
            <a:r>
              <a:rPr lang="en-US" altLang="en-US" sz="2400" dirty="0" smtClean="0"/>
              <a:t> Frei” – Work Will Set you Free</a:t>
            </a:r>
          </a:p>
        </p:txBody>
      </p:sp>
    </p:spTree>
    <p:extLst>
      <p:ext uri="{BB962C8B-B14F-4D97-AF65-F5344CB8AC3E}">
        <p14:creationId xmlns:p14="http://schemas.microsoft.com/office/powerpoint/2010/main" val="1687500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randombar(horizontal)">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randombar(horizontal)">
                                      <p:cBhvr>
                                        <p:cTn id="17" dur="500"/>
                                        <p:tgtEl>
                                          <p:spTgt spid="266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627">
                                            <p:txEl>
                                              <p:pRg st="6" end="6"/>
                                            </p:txEl>
                                          </p:spTgt>
                                        </p:tgtEl>
                                        <p:attrNameLst>
                                          <p:attrName>style.visibility</p:attrName>
                                        </p:attrNameLst>
                                      </p:cBhvr>
                                      <p:to>
                                        <p:strVal val="visible"/>
                                      </p:to>
                                    </p:set>
                                    <p:animEffect transition="in" filter="randombar(horizontal)">
                                      <p:cBhvr>
                                        <p:cTn id="22"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ampaus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campausch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41084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36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ampausch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403225"/>
            <a:ext cx="91059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348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campausch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388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campausch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04800"/>
            <a:ext cx="4876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903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smtClean="0">
                <a:latin typeface="Gloucester MT Extra Condensed" pitchFamily="18" charset="0"/>
              </a:rPr>
              <a:t>Extermination – The Final Solution</a:t>
            </a:r>
          </a:p>
        </p:txBody>
      </p:sp>
      <p:sp>
        <p:nvSpPr>
          <p:cNvPr id="31747" name="Content Placeholder 2"/>
          <p:cNvSpPr>
            <a:spLocks noGrp="1"/>
          </p:cNvSpPr>
          <p:nvPr>
            <p:ph sz="half" idx="1"/>
          </p:nvPr>
        </p:nvSpPr>
        <p:spPr/>
        <p:txBody>
          <a:bodyPr/>
          <a:lstStyle/>
          <a:p>
            <a:pPr eaLnBrk="1" hangingPunct="1"/>
            <a:r>
              <a:rPr lang="en-US" altLang="en-US" sz="2600" dirty="0" smtClean="0"/>
              <a:t>This was the systematic </a:t>
            </a:r>
            <a:r>
              <a:rPr lang="en-US" altLang="en-US" sz="2600" i="1" dirty="0" smtClean="0"/>
              <a:t>“liquidation” </a:t>
            </a:r>
            <a:r>
              <a:rPr lang="en-US" altLang="en-US" sz="2600" dirty="0" smtClean="0"/>
              <a:t>of the ghettoes to death camps</a:t>
            </a:r>
          </a:p>
          <a:p>
            <a:pPr eaLnBrk="1" hangingPunct="1"/>
            <a:r>
              <a:rPr lang="en-US" altLang="en-US" sz="2600" dirty="0" smtClean="0"/>
              <a:t>It also included mobile killing units</a:t>
            </a:r>
          </a:p>
          <a:p>
            <a:pPr eaLnBrk="1" hangingPunct="1"/>
            <a:r>
              <a:rPr lang="en-US" altLang="en-US" sz="2600" dirty="0" smtClean="0"/>
              <a:t>In the final days of the war Jews were executed or marched from the camps to “hide the evidence”</a:t>
            </a:r>
          </a:p>
        </p:txBody>
      </p:sp>
      <p:pic>
        <p:nvPicPr>
          <p:cNvPr id="32772" name="Content Placeholder 4" descr="campbelse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74850"/>
            <a:ext cx="4038600" cy="3776663"/>
          </a:xfrm>
        </p:spPr>
      </p:pic>
    </p:spTree>
    <p:extLst>
      <p:ext uri="{BB962C8B-B14F-4D97-AF65-F5344CB8AC3E}">
        <p14:creationId xmlns:p14="http://schemas.microsoft.com/office/powerpoint/2010/main" val="1054352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amond(in)">
                                      <p:cBhvr>
                                        <p:cTn id="7" dur="20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amond(in)">
                                      <p:cBhvr>
                                        <p:cTn id="12" dur="20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diamond(in)">
                                      <p:cBhvr>
                                        <p:cTn id="17" dur="2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5400" dirty="0" smtClean="0">
                <a:latin typeface="Gloucester MT Extra Condensed" pitchFamily="18" charset="0"/>
              </a:rPr>
              <a:t>Joseph Mengele</a:t>
            </a:r>
          </a:p>
        </p:txBody>
      </p:sp>
      <p:sp>
        <p:nvSpPr>
          <p:cNvPr id="30723" name="Content Placeholder 2"/>
          <p:cNvSpPr>
            <a:spLocks noGrp="1"/>
          </p:cNvSpPr>
          <p:nvPr>
            <p:ph sz="half" idx="1"/>
          </p:nvPr>
        </p:nvSpPr>
        <p:spPr/>
        <p:txBody>
          <a:bodyPr/>
          <a:lstStyle/>
          <a:p>
            <a:pPr eaLnBrk="1" hangingPunct="1"/>
            <a:r>
              <a:rPr lang="en-US" altLang="en-US" dirty="0" smtClean="0"/>
              <a:t>Known as the “Angel of Death”, he was responsible for selection at Auschwitz</a:t>
            </a:r>
          </a:p>
          <a:p>
            <a:pPr eaLnBrk="1" hangingPunct="1"/>
            <a:r>
              <a:rPr lang="en-US" altLang="en-US" dirty="0" smtClean="0"/>
              <a:t>“Medical experiments” included pressure chambers, freezing people to death, intentionally infecting disease, and sadly more</a:t>
            </a:r>
          </a:p>
        </p:txBody>
      </p:sp>
      <p:pic>
        <p:nvPicPr>
          <p:cNvPr id="33796" name="Content Placeholder 4" descr="mengele_FLIP.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600200"/>
            <a:ext cx="2974975" cy="4525963"/>
          </a:xfrm>
        </p:spPr>
      </p:pic>
    </p:spTree>
    <p:extLst>
      <p:ext uri="{BB962C8B-B14F-4D97-AF65-F5344CB8AC3E}">
        <p14:creationId xmlns:p14="http://schemas.microsoft.com/office/powerpoint/2010/main" val="1049798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12"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smtClean="0">
                <a:latin typeface="Gloucester MT Extra Condensed" pitchFamily="18" charset="0"/>
              </a:rPr>
              <a:t>Denial – The End of the War</a:t>
            </a:r>
          </a:p>
        </p:txBody>
      </p:sp>
      <p:sp>
        <p:nvSpPr>
          <p:cNvPr id="32771" name="Content Placeholder 2"/>
          <p:cNvSpPr>
            <a:spLocks noGrp="1"/>
          </p:cNvSpPr>
          <p:nvPr>
            <p:ph sz="half" idx="1"/>
          </p:nvPr>
        </p:nvSpPr>
        <p:spPr/>
        <p:txBody>
          <a:bodyPr>
            <a:normAutofit fontScale="92500"/>
          </a:bodyPr>
          <a:lstStyle/>
          <a:p>
            <a:pPr eaLnBrk="1" hangingPunct="1"/>
            <a:r>
              <a:rPr lang="en-US" altLang="en-US" dirty="0" smtClean="0"/>
              <a:t>The first deniers were the Nazis – they tried to hide their actions in any way possible</a:t>
            </a:r>
          </a:p>
          <a:p>
            <a:pPr eaLnBrk="1" hangingPunct="1"/>
            <a:r>
              <a:rPr lang="en-US" altLang="en-US" dirty="0" smtClean="0"/>
              <a:t>Denial continues through neo-Nazi groups, the KKK, and others</a:t>
            </a:r>
          </a:p>
        </p:txBody>
      </p:sp>
      <p:sp>
        <p:nvSpPr>
          <p:cNvPr id="34820" name="Content Placeholder 3"/>
          <p:cNvSpPr>
            <a:spLocks noGrp="1"/>
          </p:cNvSpPr>
          <p:nvPr>
            <p:ph sz="half" idx="2"/>
          </p:nvPr>
        </p:nvSpPr>
        <p:spPr/>
        <p:txBody>
          <a:bodyPr>
            <a:normAutofit fontScale="92500"/>
          </a:bodyPr>
          <a:lstStyle/>
          <a:p>
            <a:pPr eaLnBrk="1" hangingPunct="1">
              <a:buFont typeface="Arial" charset="0"/>
              <a:buNone/>
            </a:pPr>
            <a:r>
              <a:rPr lang="en-US" altLang="en-US" dirty="0" smtClean="0"/>
              <a:t>	</a:t>
            </a:r>
            <a:r>
              <a:rPr lang="en-US" altLang="en-US" sz="2700" dirty="0" smtClean="0"/>
              <a:t>"The opposite of love is not hate, it's indifference. The opposite of art is not ugliness, it's indifference. The opposite of faith is not heresy, it's indifference. And the opposite of life is not death, it's indifference." (</a:t>
            </a:r>
            <a:r>
              <a:rPr lang="en-US" altLang="en-US" sz="2700" dirty="0" err="1" smtClean="0"/>
              <a:t>Elie</a:t>
            </a:r>
            <a:r>
              <a:rPr lang="en-US" altLang="en-US" sz="2700" dirty="0" smtClean="0"/>
              <a:t> Wiesel)</a:t>
            </a: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36406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in)">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ox(in)">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820">
                                            <p:txEl>
                                              <p:pRg st="0" end="0"/>
                                            </p:txEl>
                                          </p:spTgt>
                                        </p:tgtEl>
                                        <p:attrNameLst>
                                          <p:attrName>style.visibility</p:attrName>
                                        </p:attrNameLst>
                                      </p:cBhvr>
                                      <p:to>
                                        <p:strVal val="visible"/>
                                      </p:to>
                                    </p:set>
                                    <p:anim calcmode="lin" valueType="num">
                                      <p:cBhvr additive="base">
                                        <p:cTn id="1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8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482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smtClean="0">
                <a:latin typeface="Gloucester MT Extra Condensed" pitchFamily="18" charset="0"/>
              </a:rPr>
              <a:t>The War Crimes Trials</a:t>
            </a:r>
          </a:p>
        </p:txBody>
      </p:sp>
      <p:sp>
        <p:nvSpPr>
          <p:cNvPr id="33795" name="Content Placeholder 2"/>
          <p:cNvSpPr>
            <a:spLocks noGrp="1"/>
          </p:cNvSpPr>
          <p:nvPr>
            <p:ph idx="1"/>
          </p:nvPr>
        </p:nvSpPr>
        <p:spPr/>
        <p:txBody>
          <a:bodyPr/>
          <a:lstStyle/>
          <a:p>
            <a:pPr eaLnBrk="1" hangingPunct="1"/>
            <a:r>
              <a:rPr lang="en-US" altLang="en-US" dirty="0" smtClean="0"/>
              <a:t>Starting with the </a:t>
            </a:r>
            <a:r>
              <a:rPr lang="en-US" altLang="en-US" i="1" dirty="0" smtClean="0"/>
              <a:t>Nuremberg Trials</a:t>
            </a:r>
            <a:r>
              <a:rPr lang="en-US" altLang="en-US" dirty="0" smtClean="0"/>
              <a:t>, Nazi officials were tried for most of the 1940’s</a:t>
            </a:r>
          </a:p>
          <a:p>
            <a:pPr eaLnBrk="1" hangingPunct="1"/>
            <a:endParaRPr lang="en-US" altLang="en-US" sz="800" dirty="0" smtClean="0"/>
          </a:p>
          <a:p>
            <a:pPr eaLnBrk="1" hangingPunct="1"/>
            <a:r>
              <a:rPr lang="en-US" altLang="en-US" dirty="0" smtClean="0"/>
              <a:t>Many Nazis fled Europe in hopes of escaping trial</a:t>
            </a:r>
          </a:p>
          <a:p>
            <a:pPr eaLnBrk="1" hangingPunct="1"/>
            <a:endParaRPr lang="en-US" altLang="en-US" sz="800" dirty="0" smtClean="0"/>
          </a:p>
          <a:p>
            <a:pPr eaLnBrk="1" hangingPunct="1"/>
            <a:r>
              <a:rPr lang="en-US" altLang="en-US" dirty="0" smtClean="0"/>
              <a:t>That said, 1000’s of Nazi war criminals were executed, jailed or committed suicide after the war</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771216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randombar(horizontal)">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randombar(horizontal)">
                                      <p:cBhvr>
                                        <p:cTn id="12" dur="500"/>
                                        <p:tgtEl>
                                          <p:spTgt spid="33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randombar(horizontal)">
                                      <p:cBhvr>
                                        <p:cTn id="1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Thoughts</a:t>
            </a:r>
            <a:endParaRPr lang="en-CA" dirty="0"/>
          </a:p>
        </p:txBody>
      </p:sp>
      <p:pic>
        <p:nvPicPr>
          <p:cNvPr id="1026" name="Picture 2" descr="https://thequestforagoodlife.files.wordpress.com/2012/03/wedtour11-wv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064896" cy="53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87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0962" name="Picture 2" descr="http://3.bp.blogspot.com/-u-qojEFlTZk/VGB7JtT1zMI/AAAAAAAAMJ8/LX7P2QgXITc/s1600/Auschwitz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28" y="0"/>
            <a:ext cx="6876256" cy="687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38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274320" indent="-274320" fontAlgn="auto">
              <a:spcAft>
                <a:spcPts val="0"/>
              </a:spcAft>
              <a:buFont typeface="Wingdings 2"/>
              <a:buChar char=""/>
              <a:defRPr/>
            </a:pPr>
            <a:r>
              <a:rPr lang="en-CA" dirty="0" smtClean="0"/>
              <a:t>Anyone seen as a political threat</a:t>
            </a:r>
          </a:p>
          <a:p>
            <a:pPr marL="640080" lvl="1" indent="-274320" fontAlgn="auto">
              <a:spcAft>
                <a:spcPts val="0"/>
              </a:spcAft>
              <a:buClr>
                <a:schemeClr val="accent2">
                  <a:shade val="75000"/>
                </a:schemeClr>
              </a:buClr>
              <a:buFont typeface="Wingdings 2"/>
              <a:buChar char=""/>
              <a:defRPr/>
            </a:pPr>
            <a:r>
              <a:rPr lang="en-CA" dirty="0" smtClean="0"/>
              <a:t>Democrats, communists, opposing party members</a:t>
            </a:r>
          </a:p>
          <a:p>
            <a:pPr marL="274320" indent="-274320" fontAlgn="auto">
              <a:spcAft>
                <a:spcPts val="0"/>
              </a:spcAft>
              <a:buFont typeface="Wingdings 2"/>
              <a:buChar char=""/>
              <a:defRPr/>
            </a:pPr>
            <a:r>
              <a:rPr lang="en-CA" dirty="0" smtClean="0"/>
              <a:t>Anyone caught or suspected of making jokes about the Nazi party (if it was about Hitler, you were executed)</a:t>
            </a:r>
          </a:p>
          <a:p>
            <a:pPr marL="274320" indent="-274320" fontAlgn="auto">
              <a:spcAft>
                <a:spcPts val="0"/>
              </a:spcAft>
              <a:buFont typeface="Wingdings 2"/>
              <a:buChar char=""/>
              <a:defRPr/>
            </a:pPr>
            <a:r>
              <a:rPr lang="en-CA" dirty="0" smtClean="0"/>
              <a:t>Those who rejected Nazi ideas or refused military service</a:t>
            </a:r>
          </a:p>
          <a:p>
            <a:pPr marL="274320" indent="-274320" fontAlgn="auto">
              <a:spcAft>
                <a:spcPts val="0"/>
              </a:spcAft>
              <a:buFont typeface="Wingdings 2"/>
              <a:buChar char=""/>
              <a:defRPr/>
            </a:pPr>
            <a:r>
              <a:rPr lang="en-CA" dirty="0" smtClean="0"/>
              <a:t>Homosexuals </a:t>
            </a:r>
          </a:p>
          <a:p>
            <a:pPr marL="640080" lvl="1" indent="-274320" fontAlgn="auto">
              <a:spcAft>
                <a:spcPts val="0"/>
              </a:spcAft>
              <a:buClr>
                <a:schemeClr val="accent2">
                  <a:shade val="75000"/>
                </a:schemeClr>
              </a:buClr>
              <a:buFont typeface="Wingdings 2"/>
              <a:buChar char=""/>
              <a:defRPr/>
            </a:pPr>
            <a:r>
              <a:rPr lang="en-CA" dirty="0" smtClean="0"/>
              <a:t>accusing someone of this was a common tactic used by Nazis to discredit someone</a:t>
            </a:r>
          </a:p>
          <a:p>
            <a:pPr marL="274320" indent="-274320" fontAlgn="auto">
              <a:spcAft>
                <a:spcPts val="0"/>
              </a:spcAft>
              <a:buFont typeface="Wingdings 2"/>
              <a:buChar char=""/>
              <a:defRPr/>
            </a:pPr>
            <a:r>
              <a:rPr lang="en-CA" dirty="0" smtClean="0"/>
              <a:t>People of Roma (Gypsy) decent</a:t>
            </a:r>
          </a:p>
          <a:p>
            <a:pPr marL="274320" indent="-274320" fontAlgn="auto">
              <a:spcAft>
                <a:spcPts val="0"/>
              </a:spcAft>
              <a:buFont typeface="Wingdings 2"/>
              <a:buChar char=""/>
              <a:defRPr/>
            </a:pPr>
            <a:r>
              <a:rPr lang="en-CA" dirty="0" smtClean="0"/>
              <a:t>Physically or mentally disabled people</a:t>
            </a:r>
          </a:p>
          <a:p>
            <a:pPr marL="274320" indent="-274320" fontAlgn="auto">
              <a:spcAft>
                <a:spcPts val="0"/>
              </a:spcAft>
              <a:buFont typeface="Wingdings 2"/>
              <a:buChar char=""/>
              <a:defRPr/>
            </a:pPr>
            <a:r>
              <a:rPr lang="en-CA" dirty="0" smtClean="0"/>
              <a:t>Jewish people</a:t>
            </a:r>
          </a:p>
          <a:p>
            <a:pPr marL="274320" indent="-274320" fontAlgn="auto">
              <a:spcAft>
                <a:spcPts val="0"/>
              </a:spcAft>
              <a:buFont typeface="Wingdings 2"/>
              <a:buChar char=""/>
              <a:defRPr/>
            </a:pPr>
            <a:endParaRPr lang="en-CA" dirty="0"/>
          </a:p>
        </p:txBody>
      </p:sp>
      <p:sp>
        <p:nvSpPr>
          <p:cNvPr id="3" name="Title 2"/>
          <p:cNvSpPr>
            <a:spLocks noGrp="1"/>
          </p:cNvSpPr>
          <p:nvPr>
            <p:ph type="title"/>
          </p:nvPr>
        </p:nvSpPr>
        <p:spPr/>
        <p:txBody>
          <a:bodyPr/>
          <a:lstStyle/>
          <a:p>
            <a:pPr fontAlgn="auto">
              <a:spcAft>
                <a:spcPts val="0"/>
              </a:spcAft>
              <a:defRPr/>
            </a:pPr>
            <a:r>
              <a:rPr lang="en-CA" smtClean="0"/>
              <a:t>So who would get arrested?</a:t>
            </a:r>
            <a:endParaRPr lang="en-CA"/>
          </a:p>
        </p:txBody>
      </p:sp>
    </p:spTree>
    <p:extLst>
      <p:ext uri="{BB962C8B-B14F-4D97-AF65-F5344CB8AC3E}">
        <p14:creationId xmlns:p14="http://schemas.microsoft.com/office/powerpoint/2010/main" val="1772630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1986" name="Picture 2" descr="http://i.imgur.com/Pz0Dl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2515"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235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6082" name="Picture 2" descr="https://furtherglory.files.wordpress.com/2014/05/pile-of-shoes_dach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243408"/>
            <a:ext cx="1005295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8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3010" name="Picture 2" descr="https://encrypted-tbn1.gstatic.com/images?q=tbn:ANd9GcR8i4OHHIqtYBeq7VmTKlzg1tJhcDW9sS7ss0ZXa1TIbnI7s4s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96"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7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4034" name="Picture 2" descr="http://image.slidesharecdn.com/holocaust-140203133958-phpapp01/95/holocaust-33-638.jpg?cb=13914349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527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5058" name="Picture 2" descr="http://i.ytimg.com/vi/aSDTlOSWWYs/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3"/>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9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6000" dirty="0" smtClean="0">
                <a:latin typeface="Gloucester MT Extra Condensed" pitchFamily="18" charset="0"/>
              </a:rPr>
              <a:t>Stages of Genocide</a:t>
            </a:r>
          </a:p>
        </p:txBody>
      </p:sp>
      <p:sp>
        <p:nvSpPr>
          <p:cNvPr id="4099" name="Content Placeholder 2"/>
          <p:cNvSpPr>
            <a:spLocks noGrp="1"/>
          </p:cNvSpPr>
          <p:nvPr>
            <p:ph idx="1"/>
          </p:nvPr>
        </p:nvSpPr>
        <p:spPr/>
        <p:txBody>
          <a:bodyPr/>
          <a:lstStyle/>
          <a:p>
            <a:pPr eaLnBrk="1" hangingPunct="1">
              <a:lnSpc>
                <a:spcPct val="90000"/>
              </a:lnSpc>
              <a:buFont typeface="Arial" charset="0"/>
              <a:buNone/>
            </a:pPr>
            <a:r>
              <a:rPr lang="en-US" altLang="en-US" dirty="0" smtClean="0"/>
              <a:t>	</a:t>
            </a:r>
            <a:r>
              <a:rPr lang="en-US" altLang="en-US" sz="2800" dirty="0" smtClean="0"/>
              <a:t>In 1997 Gregory Stanton defined the Eight Stages of Genocide as:	</a:t>
            </a:r>
          </a:p>
          <a:p>
            <a:pPr eaLnBrk="1" hangingPunct="1">
              <a:lnSpc>
                <a:spcPct val="90000"/>
              </a:lnSpc>
              <a:buFont typeface="Arial" charset="0"/>
              <a:buNone/>
            </a:pPr>
            <a:endParaRPr lang="en-US" altLang="en-US" sz="900" dirty="0" smtClean="0"/>
          </a:p>
          <a:p>
            <a:pPr eaLnBrk="1" hangingPunct="1">
              <a:lnSpc>
                <a:spcPct val="90000"/>
              </a:lnSpc>
              <a:buFont typeface="Arial" charset="0"/>
              <a:buNone/>
            </a:pPr>
            <a:r>
              <a:rPr lang="en-US" altLang="en-US" sz="2400" dirty="0" smtClean="0"/>
              <a:t>1. Classification</a:t>
            </a:r>
          </a:p>
          <a:p>
            <a:pPr eaLnBrk="1" hangingPunct="1">
              <a:lnSpc>
                <a:spcPct val="90000"/>
              </a:lnSpc>
              <a:buFont typeface="Arial" charset="0"/>
              <a:buNone/>
            </a:pPr>
            <a:r>
              <a:rPr lang="en-US" altLang="en-US" sz="2400" dirty="0" smtClean="0"/>
              <a:t>2. Symbolization</a:t>
            </a:r>
          </a:p>
          <a:p>
            <a:pPr eaLnBrk="1" hangingPunct="1">
              <a:lnSpc>
                <a:spcPct val="90000"/>
              </a:lnSpc>
              <a:buFont typeface="Arial" charset="0"/>
              <a:buNone/>
            </a:pPr>
            <a:r>
              <a:rPr lang="en-US" altLang="en-US" sz="2400" dirty="0" smtClean="0"/>
              <a:t>3. Dehumanization</a:t>
            </a:r>
          </a:p>
          <a:p>
            <a:pPr eaLnBrk="1" hangingPunct="1">
              <a:lnSpc>
                <a:spcPct val="90000"/>
              </a:lnSpc>
              <a:buFont typeface="Arial" charset="0"/>
              <a:buNone/>
            </a:pPr>
            <a:r>
              <a:rPr lang="en-US" altLang="en-US" sz="2400" dirty="0" smtClean="0"/>
              <a:t>4. Organization</a:t>
            </a:r>
          </a:p>
          <a:p>
            <a:pPr eaLnBrk="1" hangingPunct="1">
              <a:lnSpc>
                <a:spcPct val="90000"/>
              </a:lnSpc>
              <a:buFont typeface="Arial" charset="0"/>
              <a:buNone/>
            </a:pPr>
            <a:r>
              <a:rPr lang="en-US" altLang="en-US" sz="2400" dirty="0" smtClean="0"/>
              <a:t>5. Polarization</a:t>
            </a:r>
          </a:p>
          <a:p>
            <a:pPr eaLnBrk="1" hangingPunct="1">
              <a:lnSpc>
                <a:spcPct val="90000"/>
              </a:lnSpc>
              <a:buFont typeface="Arial" charset="0"/>
              <a:buNone/>
            </a:pPr>
            <a:r>
              <a:rPr lang="en-US" altLang="en-US" sz="2400" dirty="0" smtClean="0"/>
              <a:t>6. Preparation</a:t>
            </a:r>
          </a:p>
          <a:p>
            <a:pPr eaLnBrk="1" hangingPunct="1">
              <a:lnSpc>
                <a:spcPct val="90000"/>
              </a:lnSpc>
              <a:buFont typeface="Arial" charset="0"/>
              <a:buNone/>
            </a:pPr>
            <a:r>
              <a:rPr lang="en-US" altLang="en-US" sz="2400" dirty="0" smtClean="0"/>
              <a:t>7. Extermination</a:t>
            </a:r>
          </a:p>
          <a:p>
            <a:pPr eaLnBrk="1" hangingPunct="1">
              <a:lnSpc>
                <a:spcPct val="90000"/>
              </a:lnSpc>
              <a:buFont typeface="Arial" charset="0"/>
              <a:buNone/>
            </a:pPr>
            <a:r>
              <a:rPr lang="en-US" altLang="en-US" sz="2400" dirty="0" smtClean="0"/>
              <a:t>8. Denial</a:t>
            </a:r>
          </a:p>
          <a:p>
            <a:pPr eaLnBrk="1" hangingPunct="1">
              <a:lnSpc>
                <a:spcPct val="90000"/>
              </a:lnSpc>
              <a:buFont typeface="Arial" charset="0"/>
              <a:buNone/>
            </a:pPr>
            <a:endParaRPr lang="en-US" altLang="en-US" dirty="0" smtClean="0"/>
          </a:p>
        </p:txBody>
      </p:sp>
      <p:pic>
        <p:nvPicPr>
          <p:cNvPr id="4100" name="Picture 3" descr="Holocau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09800"/>
            <a:ext cx="41910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612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box(in)">
                                      <p:cBhvr>
                                        <p:cTn id="12" dur="5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box(in)">
                                      <p:cBhvr>
                                        <p:cTn id="17" dur="500"/>
                                        <p:tgtEl>
                                          <p:spTgt spid="4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box(in)">
                                      <p:cBhvr>
                                        <p:cTn id="22" dur="500"/>
                                        <p:tgtEl>
                                          <p:spTgt spid="4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box(in)">
                                      <p:cBhvr>
                                        <p:cTn id="27" dur="500"/>
                                        <p:tgtEl>
                                          <p:spTgt spid="40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099">
                                            <p:txEl>
                                              <p:pRg st="6" end="6"/>
                                            </p:txEl>
                                          </p:spTgt>
                                        </p:tgtEl>
                                        <p:attrNameLst>
                                          <p:attrName>style.visibility</p:attrName>
                                        </p:attrNameLst>
                                      </p:cBhvr>
                                      <p:to>
                                        <p:strVal val="visible"/>
                                      </p:to>
                                    </p:set>
                                    <p:animEffect transition="in" filter="box(in)">
                                      <p:cBhvr>
                                        <p:cTn id="32" dur="500"/>
                                        <p:tgtEl>
                                          <p:spTgt spid="409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Effect transition="in" filter="box(in)">
                                      <p:cBhvr>
                                        <p:cTn id="37" dur="500"/>
                                        <p:tgtEl>
                                          <p:spTgt spid="409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099">
                                            <p:txEl>
                                              <p:pRg st="8" end="8"/>
                                            </p:txEl>
                                          </p:spTgt>
                                        </p:tgtEl>
                                        <p:attrNameLst>
                                          <p:attrName>style.visibility</p:attrName>
                                        </p:attrNameLst>
                                      </p:cBhvr>
                                      <p:to>
                                        <p:strVal val="visible"/>
                                      </p:to>
                                    </p:set>
                                    <p:animEffect transition="in" filter="box(in)">
                                      <p:cBhvr>
                                        <p:cTn id="42" dur="500"/>
                                        <p:tgtEl>
                                          <p:spTgt spid="409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099">
                                            <p:txEl>
                                              <p:pRg st="9" end="9"/>
                                            </p:txEl>
                                          </p:spTgt>
                                        </p:tgtEl>
                                        <p:attrNameLst>
                                          <p:attrName>style.visibility</p:attrName>
                                        </p:attrNameLst>
                                      </p:cBhvr>
                                      <p:to>
                                        <p:strVal val="visible"/>
                                      </p:to>
                                    </p:set>
                                    <p:animEffect transition="in" filter="box(in)">
                                      <p:cBhvr>
                                        <p:cTn id="47"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4800" dirty="0" smtClean="0">
                <a:latin typeface="Gloucester MT Extra Condensed" pitchFamily="18" charset="0"/>
              </a:rPr>
              <a:t>Classification and Segregation</a:t>
            </a:r>
          </a:p>
        </p:txBody>
      </p:sp>
      <p:sp>
        <p:nvSpPr>
          <p:cNvPr id="5123" name="Content Placeholder 2"/>
          <p:cNvSpPr>
            <a:spLocks noGrp="1"/>
          </p:cNvSpPr>
          <p:nvPr>
            <p:ph sz="half" idx="1"/>
          </p:nvPr>
        </p:nvSpPr>
        <p:spPr>
          <a:xfrm>
            <a:off x="457200" y="1600200"/>
            <a:ext cx="4419600" cy="4525963"/>
          </a:xfrm>
        </p:spPr>
        <p:txBody>
          <a:bodyPr/>
          <a:lstStyle/>
          <a:p>
            <a:pPr eaLnBrk="1" hangingPunct="1"/>
            <a:r>
              <a:rPr lang="en-US" altLang="en-US" dirty="0" smtClean="0"/>
              <a:t>This is the rise of “anti-Semitism” – the hatred of the Jewish people</a:t>
            </a:r>
          </a:p>
          <a:p>
            <a:pPr eaLnBrk="1" hangingPunct="1"/>
            <a:r>
              <a:rPr lang="en-US" altLang="en-US" dirty="0" smtClean="0"/>
              <a:t>It creates an “us vs. them” feeling in Germany by using the Jews as scapegoats</a:t>
            </a:r>
          </a:p>
          <a:p>
            <a:pPr eaLnBrk="1" hangingPunct="1"/>
            <a:r>
              <a:rPr lang="en-US" altLang="en-US" dirty="0" smtClean="0"/>
              <a:t>This also allows for intense nationalism </a:t>
            </a:r>
          </a:p>
        </p:txBody>
      </p:sp>
      <p:pic>
        <p:nvPicPr>
          <p:cNvPr id="5124" name="Content Placeholder 4" descr="antisemitism.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677988"/>
            <a:ext cx="3581400" cy="4370387"/>
          </a:xfrm>
        </p:spPr>
      </p:pic>
    </p:spTree>
    <p:extLst>
      <p:ext uri="{BB962C8B-B14F-4D97-AF65-F5344CB8AC3E}">
        <p14:creationId xmlns:p14="http://schemas.microsoft.com/office/powerpoint/2010/main" val="585584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5400" dirty="0" smtClean="0">
                <a:latin typeface="Gloucester MT Extra Condensed" pitchFamily="18" charset="0"/>
              </a:rPr>
              <a:t>The Nuremberg Laws</a:t>
            </a:r>
          </a:p>
        </p:txBody>
      </p:sp>
      <p:sp>
        <p:nvSpPr>
          <p:cNvPr id="6147" name="Content Placeholder 4"/>
          <p:cNvSpPr>
            <a:spLocks noGrp="1"/>
          </p:cNvSpPr>
          <p:nvPr>
            <p:ph idx="1"/>
          </p:nvPr>
        </p:nvSpPr>
        <p:spPr/>
        <p:txBody>
          <a:bodyPr/>
          <a:lstStyle/>
          <a:p>
            <a:pPr eaLnBrk="1" hangingPunct="1">
              <a:lnSpc>
                <a:spcPct val="90000"/>
              </a:lnSpc>
              <a:buFont typeface="Arial" charset="0"/>
              <a:buNone/>
            </a:pPr>
            <a:r>
              <a:rPr lang="en-US" altLang="en-US" sz="3000" dirty="0" smtClean="0"/>
              <a:t>	The </a:t>
            </a:r>
            <a:r>
              <a:rPr lang="en-US" altLang="en-US" sz="3000" i="1" dirty="0" smtClean="0"/>
              <a:t>Nuremberg Laws </a:t>
            </a:r>
            <a:r>
              <a:rPr lang="en-US" altLang="en-US" sz="3000" dirty="0" smtClean="0"/>
              <a:t>(1935) were designed to establish a defined German state  and promote hate towards Jewish citizens in Germany.</a:t>
            </a:r>
          </a:p>
          <a:p>
            <a:pPr eaLnBrk="1" hangingPunct="1">
              <a:lnSpc>
                <a:spcPct val="90000"/>
              </a:lnSpc>
              <a:buFont typeface="Arial" charset="0"/>
              <a:buNone/>
            </a:pPr>
            <a:endParaRPr lang="en-US" altLang="en-US" sz="700" dirty="0" smtClean="0"/>
          </a:p>
          <a:p>
            <a:pPr eaLnBrk="1" hangingPunct="1">
              <a:lnSpc>
                <a:spcPct val="90000"/>
              </a:lnSpc>
              <a:buFont typeface="Arial" charset="0"/>
              <a:buNone/>
            </a:pPr>
            <a:r>
              <a:rPr lang="en-US" altLang="en-US" sz="3000" dirty="0" smtClean="0"/>
              <a:t>	Some notable features included:</a:t>
            </a:r>
          </a:p>
          <a:p>
            <a:pPr eaLnBrk="1" hangingPunct="1">
              <a:lnSpc>
                <a:spcPct val="90000"/>
              </a:lnSpc>
            </a:pPr>
            <a:r>
              <a:rPr lang="en-US" altLang="en-US" sz="3000" dirty="0" smtClean="0"/>
              <a:t>Marriage and relationships between Germans and Jews was prohibited (</a:t>
            </a:r>
            <a:r>
              <a:rPr lang="en-US" altLang="en-US" sz="3000" i="1" dirty="0" smtClean="0"/>
              <a:t>The Law for the Protection of German Blood and </a:t>
            </a:r>
            <a:r>
              <a:rPr lang="en-US" altLang="en-US" sz="3000" i="1" dirty="0" err="1" smtClean="0"/>
              <a:t>Honour</a:t>
            </a:r>
            <a:r>
              <a:rPr lang="en-US" altLang="en-US" sz="3000" dirty="0" smtClean="0"/>
              <a:t>)</a:t>
            </a:r>
          </a:p>
          <a:p>
            <a:pPr eaLnBrk="1" hangingPunct="1">
              <a:lnSpc>
                <a:spcPct val="90000"/>
              </a:lnSpc>
            </a:pPr>
            <a:r>
              <a:rPr lang="en-US" altLang="en-US" sz="3000" dirty="0" smtClean="0"/>
              <a:t>German-born Jews were stripped of their citizenship (</a:t>
            </a:r>
            <a:r>
              <a:rPr lang="en-US" altLang="en-US" sz="3000" i="1" dirty="0" smtClean="0"/>
              <a:t>The Reich Citizenship Law</a:t>
            </a:r>
            <a:r>
              <a:rPr lang="en-US" altLang="en-US" sz="3000" dirty="0" smtClean="0"/>
              <a:t>)</a:t>
            </a:r>
          </a:p>
        </p:txBody>
      </p:sp>
    </p:spTree>
    <p:extLst>
      <p:ext uri="{BB962C8B-B14F-4D97-AF65-F5344CB8AC3E}">
        <p14:creationId xmlns:p14="http://schemas.microsoft.com/office/powerpoint/2010/main" val="1989633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in)">
                                      <p:cBhvr>
                                        <p:cTn id="7" dur="20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diamond(in)">
                                      <p:cBhvr>
                                        <p:cTn id="12" dur="20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diamond(in)">
                                      <p:cBhvr>
                                        <p:cTn id="17" dur="20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diamond(in)">
                                      <p:cBhvr>
                                        <p:cTn id="22"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altLang="en-US" sz="6000" smtClean="0">
                <a:latin typeface="Gloucester MT Extra Condensed" pitchFamily="18" charset="0"/>
              </a:rPr>
              <a:t>The Star of David</a:t>
            </a:r>
          </a:p>
        </p:txBody>
      </p:sp>
      <p:sp>
        <p:nvSpPr>
          <p:cNvPr id="7171" name="Content Placeholder 2"/>
          <p:cNvSpPr>
            <a:spLocks noGrp="1"/>
          </p:cNvSpPr>
          <p:nvPr>
            <p:ph sz="half" idx="1"/>
          </p:nvPr>
        </p:nvSpPr>
        <p:spPr/>
        <p:txBody>
          <a:bodyPr>
            <a:normAutofit lnSpcReduction="10000"/>
          </a:bodyPr>
          <a:lstStyle/>
          <a:p>
            <a:pPr eaLnBrk="1" hangingPunct="1"/>
            <a:r>
              <a:rPr lang="en-US" altLang="en-US" smtClean="0"/>
              <a:t>The Star of David is a common symbol of the Jewish faith</a:t>
            </a:r>
          </a:p>
          <a:p>
            <a:pPr eaLnBrk="1" hangingPunct="1"/>
            <a:endParaRPr lang="en-US" altLang="en-US" sz="800" smtClean="0"/>
          </a:p>
          <a:p>
            <a:pPr eaLnBrk="1" hangingPunct="1"/>
            <a:r>
              <a:rPr lang="en-US" altLang="en-US" smtClean="0"/>
              <a:t>It was used throughout the Holocaust to identify Jews</a:t>
            </a:r>
          </a:p>
          <a:p>
            <a:pPr eaLnBrk="1" hangingPunct="1">
              <a:buFont typeface="Arial" charset="0"/>
              <a:buNone/>
            </a:pPr>
            <a:endParaRPr lang="en-US" altLang="en-US" sz="800" smtClean="0"/>
          </a:p>
          <a:p>
            <a:pPr eaLnBrk="1" hangingPunct="1"/>
            <a:r>
              <a:rPr lang="en-US" altLang="en-US" smtClean="0"/>
              <a:t>Other Nazi targets were gypsies, homosexuals, Communists, other political “enemies”</a:t>
            </a:r>
          </a:p>
        </p:txBody>
      </p:sp>
      <p:pic>
        <p:nvPicPr>
          <p:cNvPr id="7172" name="Content Placeholder 4" descr="Star_of_David.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295400"/>
            <a:ext cx="3429000" cy="4572000"/>
          </a:xfrm>
        </p:spPr>
      </p:pic>
    </p:spTree>
    <p:extLst>
      <p:ext uri="{BB962C8B-B14F-4D97-AF65-F5344CB8AC3E}">
        <p14:creationId xmlns:p14="http://schemas.microsoft.com/office/powerpoint/2010/main" val="1451240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05375"/>
          </a:xfrm>
        </p:spPr>
        <p:txBody>
          <a:bodyPr>
            <a:normAutofit fontScale="85000" lnSpcReduction="10000"/>
          </a:bodyPr>
          <a:lstStyle/>
          <a:p>
            <a:pPr marL="274320" indent="-274320" fontAlgn="auto">
              <a:spcAft>
                <a:spcPts val="0"/>
              </a:spcAft>
              <a:buFont typeface="Wingdings 2"/>
              <a:buChar char=""/>
              <a:defRPr/>
            </a:pPr>
            <a:r>
              <a:rPr lang="en-CA" dirty="0" smtClean="0">
                <a:solidFill>
                  <a:srgbClr val="FFFF00"/>
                </a:solidFill>
              </a:rPr>
              <a:t>Yellow Star </a:t>
            </a:r>
            <a:r>
              <a:rPr lang="en-CA" dirty="0" smtClean="0"/>
              <a:t>(of David) – Jewish</a:t>
            </a:r>
          </a:p>
          <a:p>
            <a:pPr marL="274320" indent="-274320" fontAlgn="auto">
              <a:spcAft>
                <a:spcPts val="0"/>
              </a:spcAft>
              <a:buFont typeface="Wingdings 2"/>
              <a:buChar char=""/>
              <a:defRPr/>
            </a:pPr>
            <a:r>
              <a:rPr lang="en-CA" dirty="0" smtClean="0">
                <a:solidFill>
                  <a:srgbClr val="C00000"/>
                </a:solidFill>
              </a:rPr>
              <a:t>Red Triangle  </a:t>
            </a:r>
            <a:r>
              <a:rPr lang="en-CA" dirty="0" smtClean="0"/>
              <a:t>- political prisoners</a:t>
            </a:r>
          </a:p>
          <a:p>
            <a:pPr marL="274320" indent="-274320" fontAlgn="auto">
              <a:spcAft>
                <a:spcPts val="0"/>
              </a:spcAft>
              <a:buFont typeface="Wingdings 2"/>
              <a:buChar char=""/>
              <a:defRPr/>
            </a:pPr>
            <a:r>
              <a:rPr lang="en-CA" dirty="0" smtClean="0">
                <a:solidFill>
                  <a:srgbClr val="009900"/>
                </a:solidFill>
              </a:rPr>
              <a:t>Green Triangle </a:t>
            </a:r>
            <a:r>
              <a:rPr lang="en-CA" dirty="0" smtClean="0"/>
              <a:t>– habitual criminals – “The </a:t>
            </a:r>
            <a:r>
              <a:rPr lang="en-CA" dirty="0" err="1" smtClean="0"/>
              <a:t>Kapos</a:t>
            </a:r>
            <a:r>
              <a:rPr lang="en-CA" dirty="0" smtClean="0"/>
              <a:t>”</a:t>
            </a:r>
          </a:p>
          <a:p>
            <a:pPr marL="274320" indent="-274320" fontAlgn="auto">
              <a:spcAft>
                <a:spcPts val="0"/>
              </a:spcAft>
              <a:buFont typeface="Wingdings 2"/>
              <a:buChar char=""/>
              <a:defRPr/>
            </a:pPr>
            <a:r>
              <a:rPr lang="en-CA" dirty="0" smtClean="0">
                <a:solidFill>
                  <a:srgbClr val="7030A0"/>
                </a:solidFill>
              </a:rPr>
              <a:t>Purple Triangle </a:t>
            </a:r>
            <a:r>
              <a:rPr lang="en-CA" dirty="0" smtClean="0"/>
              <a:t>– Religious dissidents including Jehovah’s Witness, Bible Students etc.</a:t>
            </a:r>
          </a:p>
          <a:p>
            <a:pPr marL="274320" indent="-274320" fontAlgn="auto">
              <a:spcAft>
                <a:spcPts val="0"/>
              </a:spcAft>
              <a:buFont typeface="Wingdings 2"/>
              <a:buChar char=""/>
              <a:defRPr/>
            </a:pPr>
            <a:r>
              <a:rPr lang="en-CA" dirty="0" smtClean="0">
                <a:solidFill>
                  <a:schemeClr val="bg1"/>
                </a:solidFill>
              </a:rPr>
              <a:t>Black Triangle </a:t>
            </a:r>
            <a:r>
              <a:rPr lang="en-CA" dirty="0" smtClean="0"/>
              <a:t>– deemed “asocial” including the mentally ill, mentally disabled, alcoholic, the homeless, intellectuals, prostitutes, pacifists, “work shy”</a:t>
            </a:r>
          </a:p>
          <a:p>
            <a:pPr marL="274320" indent="-274320" fontAlgn="auto">
              <a:spcAft>
                <a:spcPts val="0"/>
              </a:spcAft>
              <a:buFont typeface="Wingdings 2"/>
              <a:buChar char=""/>
              <a:defRPr/>
            </a:pPr>
            <a:r>
              <a:rPr lang="en-CA" dirty="0" smtClean="0">
                <a:solidFill>
                  <a:srgbClr val="FF99FF"/>
                </a:solidFill>
              </a:rPr>
              <a:t>Pink Triangle </a:t>
            </a:r>
            <a:r>
              <a:rPr lang="en-CA" dirty="0" smtClean="0"/>
              <a:t>– Gay victims</a:t>
            </a:r>
          </a:p>
          <a:p>
            <a:pPr marL="274320" indent="-274320" fontAlgn="auto">
              <a:spcAft>
                <a:spcPts val="0"/>
              </a:spcAft>
              <a:buFont typeface="Wingdings 2"/>
              <a:buChar char=""/>
              <a:defRPr/>
            </a:pPr>
            <a:r>
              <a:rPr lang="en-CA" dirty="0" smtClean="0">
                <a:solidFill>
                  <a:schemeClr val="accent2">
                    <a:lumMod val="50000"/>
                  </a:schemeClr>
                </a:solidFill>
              </a:rPr>
              <a:t>Brown Triangle </a:t>
            </a:r>
            <a:r>
              <a:rPr lang="en-CA" dirty="0" smtClean="0"/>
              <a:t>– Roma Peoples (Gypsies) </a:t>
            </a:r>
          </a:p>
          <a:p>
            <a:pPr marL="274320" indent="-274320" fontAlgn="auto">
              <a:spcAft>
                <a:spcPts val="0"/>
              </a:spcAft>
              <a:buFont typeface="Wingdings 2"/>
              <a:buChar char=""/>
              <a:defRPr/>
            </a:pPr>
            <a:r>
              <a:rPr lang="en-CA" dirty="0" smtClean="0">
                <a:solidFill>
                  <a:srgbClr val="0070C0"/>
                </a:solidFill>
              </a:rPr>
              <a:t>Blue Triangle </a:t>
            </a:r>
            <a:r>
              <a:rPr lang="en-CA" dirty="0" smtClean="0"/>
              <a:t>– Immigrant Forced Labourers</a:t>
            </a:r>
            <a:endParaRPr lang="en-CA" dirty="0"/>
          </a:p>
        </p:txBody>
      </p:sp>
      <p:sp>
        <p:nvSpPr>
          <p:cNvPr id="3" name="Title 2"/>
          <p:cNvSpPr>
            <a:spLocks noGrp="1"/>
          </p:cNvSpPr>
          <p:nvPr>
            <p:ph type="title"/>
          </p:nvPr>
        </p:nvSpPr>
        <p:spPr/>
        <p:txBody>
          <a:bodyPr/>
          <a:lstStyle/>
          <a:p>
            <a:pPr fontAlgn="auto">
              <a:spcAft>
                <a:spcPts val="0"/>
              </a:spcAft>
              <a:defRPr/>
            </a:pPr>
            <a:r>
              <a:rPr lang="en-CA" dirty="0" smtClean="0"/>
              <a:t>Identification in the Camps</a:t>
            </a:r>
            <a:endParaRPr lang="en-CA" dirty="0"/>
          </a:p>
        </p:txBody>
      </p:sp>
      <p:sp>
        <p:nvSpPr>
          <p:cNvPr id="4" name="Isosceles Triangle 3"/>
          <p:cNvSpPr/>
          <p:nvPr/>
        </p:nvSpPr>
        <p:spPr>
          <a:xfrm flipV="1">
            <a:off x="7572375" y="642938"/>
            <a:ext cx="1214438" cy="1000125"/>
          </a:xfrm>
          <a:prstGeom prst="triangle">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Isosceles Triangle 4"/>
          <p:cNvSpPr/>
          <p:nvPr/>
        </p:nvSpPr>
        <p:spPr>
          <a:xfrm flipV="1">
            <a:off x="7572375" y="642938"/>
            <a:ext cx="1214438" cy="1000125"/>
          </a:xfrm>
          <a:prstGeom prst="triangle">
            <a:avLst/>
          </a:prstGeom>
          <a:solidFill>
            <a:srgbClr val="FF99FF"/>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Isosceles Triangle 5"/>
          <p:cNvSpPr/>
          <p:nvPr/>
        </p:nvSpPr>
        <p:spPr>
          <a:xfrm flipV="1">
            <a:off x="7572375" y="642938"/>
            <a:ext cx="1214438" cy="1000125"/>
          </a:xfrm>
          <a:prstGeom prst="triangl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Isosceles Triangle 6"/>
          <p:cNvSpPr/>
          <p:nvPr/>
        </p:nvSpPr>
        <p:spPr>
          <a:xfrm flipV="1">
            <a:off x="7572375" y="642938"/>
            <a:ext cx="1214438" cy="1000125"/>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 name="Isosceles Triangle 7"/>
          <p:cNvSpPr/>
          <p:nvPr/>
        </p:nvSpPr>
        <p:spPr>
          <a:xfrm flipV="1">
            <a:off x="7643813" y="642938"/>
            <a:ext cx="1143000" cy="10001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Isosceles Triangle 8"/>
          <p:cNvSpPr/>
          <p:nvPr/>
        </p:nvSpPr>
        <p:spPr>
          <a:xfrm flipV="1">
            <a:off x="7643813" y="642938"/>
            <a:ext cx="1071562" cy="1000125"/>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 name="6-Point Star 9"/>
          <p:cNvSpPr/>
          <p:nvPr/>
        </p:nvSpPr>
        <p:spPr>
          <a:xfrm>
            <a:off x="7429500" y="142875"/>
            <a:ext cx="1500188" cy="1714500"/>
          </a:xfrm>
          <a:prstGeom prst="star6">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Isosceles Triangle 10"/>
          <p:cNvSpPr/>
          <p:nvPr/>
        </p:nvSpPr>
        <p:spPr>
          <a:xfrm flipV="1">
            <a:off x="7572375" y="642938"/>
            <a:ext cx="1214438" cy="1000125"/>
          </a:xfrm>
          <a:prstGeom prst="triangle">
            <a:avLst/>
          </a:prstGeom>
          <a:solidFill>
            <a:schemeClr val="accent2">
              <a:lumMod val="50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extLst>
      <p:ext uri="{BB962C8B-B14F-4D97-AF65-F5344CB8AC3E}">
        <p14:creationId xmlns:p14="http://schemas.microsoft.com/office/powerpoint/2010/main" val="823763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p:tgtEl>
                                          <p:spTgt spid="9"/>
                                        </p:tgtEl>
                                        <p:attrNameLst>
                                          <p:attrName>ppt_x</p:attrName>
                                        </p:attrNameLst>
                                      </p:cBhvr>
                                      <p:tavLst>
                                        <p:tav tm="0">
                                          <p:val>
                                            <p:strVal val="ppt_x"/>
                                          </p:val>
                                        </p:tav>
                                        <p:tav tm="100000">
                                          <p:val>
                                            <p:strVal val="ppt_x"/>
                                          </p:val>
                                        </p:tav>
                                      </p:tavLst>
                                    </p:anim>
                                    <p:anim calcmode="lin" valueType="num">
                                      <p:cBhvr additive="base">
                                        <p:cTn id="49" dur="500"/>
                                        <p:tgtEl>
                                          <p:spTgt spid="9"/>
                                        </p:tgtEl>
                                        <p:attrNameLst>
                                          <p:attrName>ppt_y</p:attrName>
                                        </p:attrNameLst>
                                      </p:cBhvr>
                                      <p:tavLst>
                                        <p:tav tm="0">
                                          <p:val>
                                            <p:strVal val="ppt_y"/>
                                          </p:val>
                                        </p:tav>
                                        <p:tav tm="100000">
                                          <p:val>
                                            <p:strVal val="1+ppt_h/2"/>
                                          </p:val>
                                        </p:tav>
                                      </p:tavLst>
                                    </p:anim>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1"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xit" presetSubtype="4" fill="hold" grpId="1" nodeType="clickEffect">
                                  <p:stCondLst>
                                    <p:cond delay="0"/>
                                  </p:stCondLst>
                                  <p:childTnLst>
                                    <p:anim calcmode="lin" valueType="num">
                                      <p:cBhvr additive="base">
                                        <p:cTn id="72" dur="500"/>
                                        <p:tgtEl>
                                          <p:spTgt spid="5"/>
                                        </p:tgtEl>
                                        <p:attrNameLst>
                                          <p:attrName>ppt_x</p:attrName>
                                        </p:attrNameLst>
                                      </p:cBhvr>
                                      <p:tavLst>
                                        <p:tav tm="0">
                                          <p:val>
                                            <p:strVal val="ppt_x"/>
                                          </p:val>
                                        </p:tav>
                                        <p:tav tm="100000">
                                          <p:val>
                                            <p:strVal val="ppt_x"/>
                                          </p:val>
                                        </p:tav>
                                      </p:tavLst>
                                    </p:anim>
                                    <p:anim calcmode="lin" valueType="num">
                                      <p:cBhvr additive="base">
                                        <p:cTn id="73" dur="500"/>
                                        <p:tgtEl>
                                          <p:spTgt spid="5"/>
                                        </p:tgtEl>
                                        <p:attrNameLst>
                                          <p:attrName>ppt_y</p:attrName>
                                        </p:attrNameLst>
                                      </p:cBhvr>
                                      <p:tavLst>
                                        <p:tav tm="0">
                                          <p:val>
                                            <p:strVal val="ppt_y"/>
                                          </p:val>
                                        </p:tav>
                                        <p:tav tm="100000">
                                          <p:val>
                                            <p:strVal val="1+ppt_h/2"/>
                                          </p:val>
                                        </p:tav>
                                      </p:tavLst>
                                    </p:anim>
                                    <p:set>
                                      <p:cBhvr>
                                        <p:cTn id="74" dur="1" fill="hold">
                                          <p:stCondLst>
                                            <p:cond delay="499"/>
                                          </p:stCondLst>
                                        </p:cTn>
                                        <p:tgtEl>
                                          <p:spTgt spid="5"/>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4" fill="hold" grpId="1" nodeType="click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ppt_x"/>
                                          </p:val>
                                        </p:tav>
                                      </p:tavLst>
                                    </p:anim>
                                    <p:anim calcmode="lin" valueType="num">
                                      <p:cBhvr additive="base">
                                        <p:cTn id="85" dur="500"/>
                                        <p:tgtEl>
                                          <p:spTgt spid="11"/>
                                        </p:tgtEl>
                                        <p:attrNameLst>
                                          <p:attrName>ppt_y</p:attrName>
                                        </p:attrNameLst>
                                      </p:cBhvr>
                                      <p:tavLst>
                                        <p:tav tm="0">
                                          <p:val>
                                            <p:strVal val="ppt_y"/>
                                          </p:val>
                                        </p:tav>
                                        <p:tav tm="100000">
                                          <p:val>
                                            <p:strVal val="1+ppt_h/2"/>
                                          </p:val>
                                        </p:tav>
                                      </p:tavLst>
                                    </p:anim>
                                    <p:set>
                                      <p:cBhvr>
                                        <p:cTn id="86" dur="1" fill="hold">
                                          <p:stCondLst>
                                            <p:cond delay="499"/>
                                          </p:stCondLst>
                                        </p:cTn>
                                        <p:tgtEl>
                                          <p:spTgt spid="11"/>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xit" presetSubtype="4" fill="hold" grpId="1" nodeType="clickEffect">
                                  <p:stCondLst>
                                    <p:cond delay="0"/>
                                  </p:stCondLst>
                                  <p:childTnLst>
                                    <p:anim calcmode="lin" valueType="num">
                                      <p:cBhvr additive="base">
                                        <p:cTn id="96" dur="500"/>
                                        <p:tgtEl>
                                          <p:spTgt spid="6"/>
                                        </p:tgtEl>
                                        <p:attrNameLst>
                                          <p:attrName>ppt_x</p:attrName>
                                        </p:attrNameLst>
                                      </p:cBhvr>
                                      <p:tavLst>
                                        <p:tav tm="0">
                                          <p:val>
                                            <p:strVal val="ppt_x"/>
                                          </p:val>
                                        </p:tav>
                                        <p:tav tm="100000">
                                          <p:val>
                                            <p:strVal val="ppt_x"/>
                                          </p:val>
                                        </p:tav>
                                      </p:tavLst>
                                    </p:anim>
                                    <p:anim calcmode="lin" valueType="num">
                                      <p:cBhvr additive="base">
                                        <p:cTn id="97" dur="500"/>
                                        <p:tgtEl>
                                          <p:spTgt spid="6"/>
                                        </p:tgtEl>
                                        <p:attrNameLst>
                                          <p:attrName>ppt_y</p:attrName>
                                        </p:attrNameLst>
                                      </p:cBhvr>
                                      <p:tavLst>
                                        <p:tav tm="0">
                                          <p:val>
                                            <p:strVal val="ppt_y"/>
                                          </p:val>
                                        </p:tav>
                                        <p:tav tm="100000">
                                          <p:val>
                                            <p:strVal val="1+ppt_h/2"/>
                                          </p:val>
                                        </p:tav>
                                      </p:tavLst>
                                    </p:anim>
                                    <p:set>
                                      <p:cBhvr>
                                        <p:cTn id="9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1029</Words>
  <Application>Microsoft Office PowerPoint</Application>
  <PresentationFormat>On-screen Show (4:3)</PresentationFormat>
  <Paragraphs>151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What Do We Already Know?</vt:lpstr>
      <vt:lpstr>THE HOLOCAUST</vt:lpstr>
      <vt:lpstr>And I said nothing…</vt:lpstr>
      <vt:lpstr>So who would get arrested?</vt:lpstr>
      <vt:lpstr>Stages of Genocide</vt:lpstr>
      <vt:lpstr>Classification and Segregation</vt:lpstr>
      <vt:lpstr>The Nuremberg Laws</vt:lpstr>
      <vt:lpstr>The Star of David</vt:lpstr>
      <vt:lpstr>Identification in the Camps</vt:lpstr>
      <vt:lpstr>PowerPoint Presentation</vt:lpstr>
      <vt:lpstr>PowerPoint Presentation</vt:lpstr>
      <vt:lpstr>Dehumanization – Rules and Laws </vt:lpstr>
      <vt:lpstr>Dehumanization – Rules and Laws </vt:lpstr>
      <vt:lpstr>Kristallnacht</vt:lpstr>
      <vt:lpstr>Kristallnacht</vt:lpstr>
      <vt:lpstr>PowerPoint Presentation</vt:lpstr>
      <vt:lpstr>PowerPoint Presentation</vt:lpstr>
      <vt:lpstr>Organization and Polarization – The Ghettoes</vt:lpstr>
      <vt:lpstr>PowerPoint Presentation</vt:lpstr>
      <vt:lpstr>Quote Analysis</vt:lpstr>
      <vt:lpstr>PowerPoint Presentation</vt:lpstr>
      <vt:lpstr>PowerPoint Presentation</vt:lpstr>
      <vt:lpstr>The Warsaw Ghetto Uprising</vt:lpstr>
      <vt:lpstr>The Warsaw Ghetto Uprising</vt:lpstr>
      <vt:lpstr>The Warsaw Ghetto Uprising</vt:lpstr>
      <vt:lpstr>Think Share</vt:lpstr>
      <vt:lpstr>Preparation  - The Camps</vt:lpstr>
      <vt:lpstr>PowerPoint Presentation</vt:lpstr>
      <vt:lpstr>PowerPoint Presentation</vt:lpstr>
      <vt:lpstr>Auschwitz</vt:lpstr>
      <vt:lpstr>PowerPoint Presentation</vt:lpstr>
      <vt:lpstr>PowerPoint Presentation</vt:lpstr>
      <vt:lpstr>PowerPoint Presentation</vt:lpstr>
      <vt:lpstr>Extermination – The Final Solution</vt:lpstr>
      <vt:lpstr>Joseph Mengele</vt:lpstr>
      <vt:lpstr>Denial – The End of the War</vt:lpstr>
      <vt:lpstr>The War Crimes Trials</vt:lpstr>
      <vt:lpstr>Final Thoughts</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Neals</dc:creator>
  <cp:lastModifiedBy>Lesley Neals</cp:lastModifiedBy>
  <cp:revision>5</cp:revision>
  <dcterms:created xsi:type="dcterms:W3CDTF">2016-01-03T18:04:07Z</dcterms:created>
  <dcterms:modified xsi:type="dcterms:W3CDTF">2016-01-03T23:43:13Z</dcterms:modified>
</cp:coreProperties>
</file>