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9" r:id="rId11"/>
    <p:sldId id="268" r:id="rId12"/>
    <p:sldId id="263" r:id="rId13"/>
    <p:sldId id="264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73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16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33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14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945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52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69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53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129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95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4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057F-E493-4E6A-96EA-A093ECD109A4}" type="datetimeFigureOut">
              <a:rPr lang="en-CA" smtClean="0"/>
              <a:t>22/11/2015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9447-DCBD-48E1-9AFD-C8FA1BACF9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43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01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6" y="116632"/>
            <a:ext cx="9121583" cy="4525963"/>
          </a:xfrm>
        </p:spPr>
        <p:txBody>
          <a:bodyPr/>
          <a:lstStyle/>
          <a:p>
            <a:r>
              <a:rPr lang="en-CA" b="1" dirty="0" smtClean="0"/>
              <a:t>Death of Rosencrantz and Guildenstern:</a:t>
            </a:r>
            <a:r>
              <a:rPr lang="en-CA" dirty="0" smtClean="0"/>
              <a:t>  At the beginning of 5.2, Hamlet explains to Horatio how he switched letters, and sent Rosencrantz and Guildenstern to their deaths.</a:t>
            </a:r>
            <a:endParaRPr lang="en-CA" dirty="0"/>
          </a:p>
        </p:txBody>
      </p:sp>
      <p:sp>
        <p:nvSpPr>
          <p:cNvPr id="4" name="AutoShape 2" descr="data:image/jpeg;base64,/9j/4AAQSkZJRgABAQAAAQABAAD/2wCEAAkGBxQTEhUUExQWFhUXFh0YGBcYFxgcHxkaGBkYGBgdGBcYHCggGBwlHxggIjEiJSkrLi4uGh8zODMsNygtLiwBCgoKDg0OGhAQGiwkICYsLCwsLCwsLCwsLCwsLCwsLCwsLCwsLCwsLCwsLCwsLCwsLCwsLCwsLCwsLDcsLCwsN//AABEIALcBFAMBIgACEQEDEQH/xAAcAAACAgMBAQAAAAAAAAAAAAAEBQMGAAIHAQj/xABQEAACAQIEAwUEBwQFCAgHAQABAhEAAwQSITEFQVEGEyJhcTKBkaEUI0JyscHRB1Ji8BUzgrLxJCVjc5Kis8I0Q1N0k7Th4hcmNXWDhNIW/8QAGAEAAwEBAAAAAAAAAAAAAAAAAQIDAAT/xAAjEQACAgMBAAEEAwAAAAAAAAAAAQIRAxIhMUETIlFhBBQy/9oADAMBAAIRAxEAPwDS926vW8Q+Gt9yzLda2idzfZiZJAlG8R9BRl/tXjkUs+FQKNy1jFqB5klSAKTcOKf0xZ0tZ/pm8rn9o9Na7S9y8uKdnKjBjDrqY0ui4+cnnGTLvp86SCWqA4o47/8AEs80wp9L90f3rVSL+0cEf1VonlGJX81FbdluyGAbB4viV+0b1tbt42raMUXukdogAjxHbUwAFEb0x4n+yjBjiOGRM64e6tx2tZzOa0FICNuFOeSNxl0OtHVGoFw/7QNlfDy/8F63Hlo5DetS4Tt+hIDWuYBi4NZ0JQsAG/tFZjSaG7bcD4XbtYjIDhcZZLLbR7hJvrAEqrk5lcMQrDY+hFWHC/sv4daWxYuYe7ee6jFr+dhkZVUn2SAgMwBHLnW1CRWO2Fh7i2+7vqS4TM6IACxCiRnzDUjlzp+wqqdkv2eYbPjbeINy6cJfC2X7xlZbfdJdQeEgZhm3jcUXxHhFo4Th9/DviUXEXsMtxWv3GL27xBIYknK2u6xz5Gg4GHTik17jdsZmy3SltiHcWbpUFZDeMLGnrTwdlcJ9LNj/ACknuBcE4m7lHjK6eKc3rpp60qwKFOB8SXMXKXMauZt2yXHUFojUxrQWMwTP4VFdMEDqfkNz7vzFSYHgOFJw1q892/fvozNcS+yi2VVWYBLbAIsnKNOQkk60NwPswlzE49L9y9c+jMiW2F11YI1sXNchAZtYmNcomhoYzEXVQFnYKo3JMAe80NhsfauEi3cRyBJCsDp7q9x3BcIMJgcWgxAR72HzI15nNwXHAXvMxgkNlOkbHlpRP7Tmw9rE4Vns3mCpde6bDBPqVGoMMpJzlD7jR0MRMtRkVP2i4HYw/wBDaz3yvduSUe9cbwC07MGVmI0JX31BwvB4Z8OMTiS917uIFpLKXSoRWv8AcKQiEFjHjJMnUxFbUxDcFRf/AMmmbdkLQ4qmGZ7zYdsJcvKhuuCrrdsp7YIZlgyASYzHlAGvEezeFXB4+9Y79buFN4qzXnaWtW84GUsVKH2YImPPWjqYRYq8FKiGJdsqqqsxJhmgKoJ2Un3VCt6SylXRliVdGQw0wYYAxpvVz4ZwDC4duHXWF18RduaXDcYjO2HuuxZJy5YDAAARIqsftUYjE40gwRhbcHp4b1bUwJYz3FL2rN64g+2lp2XTeDHi901pYvBxmUyNveNCCDsR0NdH7VcTbBvgRaS4bOd1uW7Nsue7WywTwgSAGK/KqzwbhWF4jxPHO9q+i93YfI3eWTnYXFdigImQi6noaOoCu4m8EUs2wEnQn5DU1FiLjKyobOIDvOVe4uy2USYGXWKZYzsvYHBWxP1vehyM3fXI0xfdjwlo9nSrpxDhwtcT4eQ91p+kD6y677WhtnJitqE5PicQRjWXKyBl8QuKyEMuZl8LAESI12M9ala6ci3O7ui20BbhtOFOYwIciNTXQ7nZTD4zimOuYgM4trZCoHZQCbclvCQc2gjWhuPol3gOFXDBrdu4+GW0HOYoGuqBmP2omtqYo5rQj3eddIb9n2CzjDZMTmNkv9J75wZzZdwcgbnGWNDpFVbg3YjBnh+KvYxLl18PcvoWW4ykrZMDKCcoJiffWoxXLtyB6mAAJJJ2AA1JPQV7ezKwV7dxCRmAe26SBuRmAmJrobdl8Hhcdw25aS4ouM6qneMyhxZZkchydgGGnUdK34z2ctY7i7Jce/lsYcPcTOQrG60IqHdF+rJIWJMa70aBRzcmo3/Krl2u7I2BgWxWGS7h2S5ka2zuQ6d93RMMSVMHMCCNN5o/tf2F4dh7LXCzW2ylbatfeHdiIgFpZhyA686FGo5w4odxXW8T2F4amLw9g2rpN23eYfXXMv1XdTm8Uz49I8/Kuace4etjF4mwhJS1dKrmMnKVVwCecZonfSg1RqFOWva3K1lKEK4S3/zHb/77+VdxtXm/pi4mY5PoFtssmM30i8CY2mNJrgvaPhKtjL9wXHVu9YysaaxIO42oZOD3CcwxV4NESSxMTIEh5iTNGM1qgtdOvcBtfSOEcQw2HAa6L+Lti2Co8TXXZRqQBIYb6UR28Fu9xDh2G+lNh7w724r2yuZTlUKPFIhoYQd4NccwvZi6jFrWMKMd2AuKT6lWk1ve7CYlpcX7dxz4pLPmYjbxMN9OZplNMzTOydsrRbhmMOPRM1kv3F3wguAF7q4Mp8DsxyldJ10g024h32KfAvhrrDCsHa+9p1EqbU2oJknxxt5zXBm7IcSuoC7m5l1Ftr+YiOiliJ9Dzo3gPAsZaUB7V1QXjuzcyq0idQHynY/nQlNRVhjHZ0db7FupucWyXDcUYiA7NmJK4e2reKNYIInyoFT/AJo4N/rcD/y1S+LYREXLg7Yu3HUBit7KttVAH1dskZomJI+NPv6CtWwir4TadHt3Vk5GtsGAdHIUDSMwEEHkd0WaLVhljaZ0MYV/6RN2PB9FCTI9rvS0RM7c4iqfZuBuCcUIMg3ccQR0N24ZFJOKYg3r95sRca8yILSBR3UyWMEoQJk6BtDoPVbjMDa7woqIEa3mNtS0Z7V0JeXKPCywTmjnEUP7EfgZYWdN4Lw0YcYJMHbtph2Qm8yhAW+qHdkndyW1kTUfA/8ApnF/v2v/AC4rnFzB2pe0iNNtiEVXYZVyjKUBbwnLqYG5jSa8xOHwtps2zMQrIHuEMIgSZkkfv++IIFD+xEP0ZFo4lcC8C4eSQALmDJJ5AXUmab9sODviOI4Ex/k8MLjSNcjLeVImSGNvXSIBHOqFw/CYYg2wgzKZKu9wqoGngUEqwHx15aCnFvszbkZlZVWDOYqFG2iqZPSM2sxpRX8iLBLFKPo47ZLeXHJcuWlNlguHssGBKswa5cJSPtZAP7A6152R4fkwAv4S1b+k3MSReuZUDBFxbJdBZogLbBgeWxJ1A/o7DowuIjAoQRnYmCBEiTvE6xzNQvgbF45igIc5nh2UPBgMyKYYmNCdfCKT66UgLHasuWJP+erH/wBvvf8AHw9LcT/0DjX3sV/wBVVbg9ic0EnUBs7zEgxM7SPlUL8FswwyGGnMMzwZ0M66zVvqISi/thmvJwm5bhkturucy6KcJeQESdfEwECTrVH/AGo2i2JxqqJJwtsAdTlvaUK3CbWgCkBTKqHYKpMyVUGFOp1HU1lvCqklQZO5JJmNtTrzrOdmOmYx3vXcDicO6mwC7XWzLBtPaOXffxhdtdPWhOE3B/TOOE6nC4Ygc4DX5/EfGuUcS4SHXIr3LalpKo7BGJ5sk5ZkzMb1VbtprdwnPcFwwBcDvnI/dBBlRzJJPIc6bYB2jjuDezwC5buDK4fUSDvjcw1BjYin3aA/5y4b/wDsf8IV894NpCW3Zihu652bXUyG8Ub+LrJFMeI3Mz5LQcugJB7xs0jRlQE6bjXyjzBsFncuCXAeI8RWRmiwY5wbRAPpIqu8WtHCcDwS4iENm5he81By5LyFtVJBiORrjuFBFxG797bsPG7FwdPssysWKGOcc5rXBYdrr5MzNaDeLxvlAkkZAT8B76GwT6M4lhr17F22W9cTB/R2LNbuIoNzOuWZkkZZ1Gnyqp8Juq/BOJsjl0a7iyrkyWEmDPOd65+2F8ItKWyGAUzvlC7TlnKeWnnUK8OEEOzEMZKqzKvmMoOoPQ9KG5jsXaH/AKTwb/XN/wCVuVrgcYi8exVtmAa5hLJQH7WRrmYDqYaa5I+FUkE5jl9nxtpy01000rx8MpJJBJkGSSTptDEyN626MdA7WWLtrht18Zfui6+IKpaNxSrKcSO6AVQf+rg76RrWn7a/6zA+tz+/Yqg3rIf2yzmIBd2cgHeCxJHurW5hlbeW0I8TMYBiYk6bVt0Y7dxc/wCdcB/3fF/jha5H2yH+csb/AK4f8K3Sx7AJDEvImDneQDvBnSYFe90BMTrqSSTJgakmlcw0Qlayt8tZS7I1Fg4vgM1wwPtMT5ksdaD/AKL9as3CVBuER9jQAfxAbD1pm2GXoR/Zb9Knh/yUyckUYYNl5mjMjISBqRoSxMe5RuPUmrO2FT+Qf0r29hFIUmddmPOBz00Gnu9KL4KnZWlxN/YMfQaD4Df51txPEuidyx8TaXDMRuSgMxAA8R5mRsNXWEuJP1YGm9w7T0SeelC4q9bQDxGR66kkaZB7U9WMc4apSyKqKwg7E3B1updtXVDCyuuZjAcFSupOxEyByge6x8R4wbqnICEVTmYHcEHaDInSBHMHWoUbvFNx2d8vWRI5BJ8KDqefKK970SUE23j7OqoOQyyp1nUSGMkmAYPPv8HRp3wS4dEBa5tlVoJRtDlFwkg6tlHiUmDPoQDsdZJsqwS2Ltu5Dk5QF70KLgJJ0EmCOZXTUV7hiLV4XSZUQht93AKwQIObKvtZoy6DSYrDgBbw91A7G9etm8zQMwicsRAnOcwgcm5VRNUaVpmY7htsXg7XGt3AAqlZ5ERmAkg7DMdDMT4azG4JbjZczZVGqrpBgkMAuw11AVtdedSHEhbltX8d7u0RyGAdUds2aD/WCRrGsVBxrDvbBe2iM1skEmCAIylXGaffp76Rpqg3Ztb4LbDLdCCWYiS9waIzKzENlIaBoYHtDbeiLXEcU5UIbKqyBhbYO5AVY8RPhPrO+k15gu1lo4ZWfRWBQ2td7cK6rGqb6bgzrFRdyl+2TZe1bssD4hcdHQ6xmUmJDcifTelbd00ZLgXhcQxZ1Z/EoAIXKolzt4QYnTUmJrRuJOt1oV2TvUthhcYZQMiMSOQzSZ5Cob9pcLYdUClAAwuKSS8g96Xn2zA0A6gaUnwnFYS3sCz+KMzGTJGZiYUSdSN6p+0IlbpluW/cyrmYzAzc4MS0ehmhnJO8anoNq8xbkWmI1PiAA5+I/lPxoWxfzWM5BEKTB38JIGnnFWjNEJRZI9D3KKehroqqZJoFcaj+eYqtcbw+oYSOuUxI5irO29KuJWpWmsUoTrqPCconXTc6mCdd6a2LTNacq2wDHfVQwzQdhGadJnKdKHx1trlyAp0iCpA0JAhUOh1MdaN4RcRCpIchAM43zI4yXIXzW7y6UzfAJOzTjuKKDJnaSuUqXLaHblzgaaVtw/FJbypbmGMs8MYIGpVIkgjb31resFbhR2EKYLFAAVBCqVkwARsBMCab4a57IRSUOsydJOu/LUbHqNIpW6DTJ8EVVFVczTs2VtfamTEAz1jlRBSvUHSpAa1mogZa0okioiKDCQMtZcXWpStZcXU0rYaByta5amIrUigwkBWsqQisoGLjwonvxIOqtyPVTVkAriFhsSjDN3yjfaN/QV1vsxdY4ZCzMSZ9oyd6aMdVQcjt2NMlV/tRfZu7srBUwXTMylgWEDMp20JyxJ9KfltYBE6/DaY6T8TVexgU4jVkMoEPM6vIgjQSCQfKp5e0HGL8Fem+LIGUWrWULlCAtHihV0UbCQJgGd6is8OZGDXElAVFpQ0967nLqQNANC7awCByNG4jDhL1y6sF1WUEfvPJHnoY91E8KdCwbcm5dQDz8D2zJ1G+X+2ajy+nTFtLgNxviRtF2A7xxItLtJUHPdCEHwgqVQHQ5ZG5ND4C+q2Xe4r5gGLsdQjpqwYz4zMrMb+6VvFiwX6Rcylrp8AAP1alQAokTAWnGYMl5CBne9cuR1RLzra5DQsGaNdudHWLXgbaIuIZVDKw8ElS2YvAJCi4zchIzRyUio8BiX+kpnQBroDkm4Jnu3RlFseIqGBE7DSocLaP0LEi7cm41yILDOAcoVIAkTPwqGzihYXNkBuG4yW+io794SeYghgBzg9DL6pICbsP4lghiL2Itm2SUtrbRyIE5WPhciNGUHQ86CtYgWu7e7LZQbLudnEZTbuiJVxrlzaEAQxq02bYUEzLAgknclSsk8hIGw8utC8XiNgZEHT2o8/3gFkHcFQeVSWReUU1YsxPChdtPbU5US4jgZQocPbusxkAZtVAnU+AGl3CsTh8RdtqgtoMisEdEylrilSAw1tnNz+ySOgNPcLcJCoCRbvQwAWRbvIwDMGB5N4iDupnkaVY3s0FvXGUBRctsrINrd5CGMdFZAxgDSD1FVTT4yLb6E38HavXGS4pXu1yMW3WPaGmkAyJ8tOgq2Fdu+yd13Vtp7segGbWNScp9IA13qymy9y2r7OpFu/1J1Fp+hJylGY80HU17iMFIF4jVAxIAAjlrImI3O40IqabTaY9ppM34nxa5bSLSh7jMVXNsCQrBo5xO2g3rbGYwhFtrLs2UGeYmXdugjN8qXY2yWRSCZBCmDGjIq+o9nfrFWbhvDreGtgufEAczMdTpB1PRTt59dKVOkO0vlAecnYee3X31DdnoKrd7BsWZhevAEkwLjAAE9AYFRPhLo2xF7/xG/M031f2U/rwfwPL2IIIlDv7Qyke/WR8KHxwEEEaEDXeQQPLr+FI1w14mO/cDnJnoOlWnA4dRbthyWQrlIfRpjNMgiQVOU+g23rPJXyTlggvEVTG4K0ArPbnmGtuVYCdDlUFd+gB6a0Ta7vvd3JDZSzKR7w6DKQdCNRudNasl3FW3dwhMFtQIhQFVQAOhjTalV/BBHVy65AYylTEkaA+Iga+nzpvq7Rok8WvSLGY26HyjJcA3ENEdG5BvRpoWzffMVdCuvhLcv4Z95131ot0KAXB4mS4SBoVylUDocsjVQTr79K14krqcylfo7BfCQfD5NAJGu0chE6UeVwGthCjSdteelbZh1ohlUsyAyV8RAMGIESYAJgj8yKgJZTB1X+HX4ry/CmWT8k5YqPAw2nXpNeipFQaREeWnyqvdpuPi0Dbt/1hA1gHLrznmRyq66RfB0y14w1PrVBHaPEf9oP9hf0qT/8A0l4RBXbWdZOusRpvsOlF42ay7VqRVOTtXe5qh9zD8DVrwF03LSORBZQ0DbWetTlFoNm5FZXpHnWUoSuYXXVTyO0H5g1cuyz4o2Bk7wrJMhTA23MQK6JirngaDoVMxPQ6mKRcOuqML43QatC3nGU76opkz/Z3q6BKWwr4dxxgoe4Sc6uJP2VUzv8AdzH4UN2eud4zXCCmpzTHiYkgCNgB8tK94O4ZRK5guZgInxbKPOCQY2MVmGxAAKKNF3E7zIJnmZjWOtcnvpZ1wmxFybx1jPlkaHQByR6T+dE4HAEWSSfGTMg7ZTCRHpPvpHicbOMtqND4gzRoHAzBWPpKnaDcFWTs7iQwuIzHwMQM0ag6qBHQaVPNGulcUvyVjtXbZrXeTsxza+yxWGHkuix5GvL+NyPd8ZDHN4if6tO+uEzO3hYBQOtWTj+EbI5tsAXGkqCAw2JkaHcTyMdKpWMw48ZACzacECPaZcwBjmNTr0HlRxNSVDyVDrstiLd+69ogE3lLpcIgymXOhncaZuunSaS9pTcs3HBE5wJnopMQTsRPzrWxY7u1aXxK4tvfzKYILW1KiR4gQMkebtyFQ4/HXL6o15i7Bj4jElRDH3aZgf1q+qsn+x92O4sWsG2xJZHyRucuUssnloCPdUPavijIlpi2gvZhAgkAkannEnl8aWcDsMLrd1Dd4g5wN+Z5RO2+hFT9suHnJY/gbIR977R6ez+NScV9QdP7bHfAMe5uPh1Ehkd01iSBbAUdJBuCerj3GYjiBRRiE8YRVF1CTmNmcmbX7aTlno2vs0BwXEPau2bQIzmziGBUz4ws2iY56H3VFZ4uj5LoUd1fXvCkaS+ZMXZB29oEgGN55U1P/RNvozwd8h9TFu+hKnQfw3wF5FSFujzJH2qM4mNDyMFSOREEfDp8N6Bv4W2ba27dwMyqLtps2m4WYJ8MEqfMMSfY1a4yD4W0caEgaGB7RG4nc+pO4M73orK3hszJAGuVSPOCQ09NRvWYnEvcbMznaBoNJ1O4O5/LoKja+FOSSGLFfSfFHun5+dbSYDAr0IyjQ/HY7+sjlrzy4dmGmeZ2/fPwX9Kjd2/e/wB0VJnb+H/Z/wDWjcBhAbdy9eC92gIAiM9wjRd9utSOltJAGF0h2K+0IlRqBqcoJgkkROwAbnEE3/HbW3rmiCehI8U8phtvSlD466zACC9w5BAOwMR5DQ7fu1vaxxJtnlIWAZ9T11OvvFVppcOd+9Ar9tsOFJd1yrGVWYTkJEnKddI9ZqTADNbS5dZjcYPcSeQYPbt5eUDunYjq69DTDiGHGJyqpgm5lBEHQiHj0yg/40fxjhYtWrSquZrdt0WPIZTI56nT71Wjkpd9ISTcu+FatYu4thCTny30fUDUeK2RAjfLFO0dFvmy7Zlur4UZdlOigESCNj6oN81a/wBDG3h1Lg5lAzLoYjPBPvuH0gVraxBe5YdUIOUgsYgyyTlAJJgjKPWjafAv0g4nhe7um+BrmWNRDgoquGnTNmRxl8wOlHPucuuUKwJJAKE5Yka+A5TI5MOQikfE77Bb1oHMhuFkBJaPGyZh1kj460dwfFXO7UuBnWbZ13IhkLfeDQesA71pK42xL7QZJFyMuUaNEaySCwI2kHTT4c65jxS24uuXGpYn3EmIPSPwrqS2yWyAEzBt75ikTlaftqsjNzGn2dahxzAd9kKlRcyFgusOGe40oeZ55T10q2GVEJwsqW1atr76I+i7iduoP88qnXhhInMPgau5pEtJfgXTFdL4WkYeyP8ARJ80Fc/xGBKg+IfA10jCpFtB0RR8FAqeRprgUqNYrK3rKiMX3FYG6Lbzi7xGU6FMJ0PTDCq7wrCo2FLPbz3DnVc1wLnIZwICwFbQDb7B6mrTx3EBLNwn90j46fnVZwKqcEVZWZjcud2ovPa1OcaFWIYmG0KjSRsa6PyiaFHBMObuGtqvMsSB1DZSXI+yOnMkedQcVxH0QKFb65xCSAYAnMx02AnfmfKpOznGsJhsIiByz6d5kUkyRJ10E69YFIeL4hsTdNzIVzAIBMlVMjSNJ15dTXOlUul5NFgv4I28PchzcuF0vZjGphH0HIQABWnEu0Aw9lXRvrLl0MigKQUKjOWDLOmSBBGsedO0ZVTI4Ga37PU2j7BEakAeE7xAqu4jgqP9RcJyC4LiMkSEYHT7sEieRK0sWnKmUkqVoecM46MQpQ+2NCuxmdYG8yDpVexVkguoOz3T/tICv4D4ms4k6fT2C5VZwGUseeQAyeZ8M+81pxK6UxFttCDkDTsRmyk/CDSaaz4UvaJ7xLEsHPilb1lXyjb+rWRrsRlIkRypDiLz3rbc2CBAAAPABLQFA+ynqZp3jV8Fr+C8UExtqSJ98f2TR/DeGLavBlEK2hQkbzIYZhtvoDyplPX0LSaFnAcZbw99Vuq4e6LbqeQN1ACCNwCWmRO500o3E49mtOLsd4MYFYdFt5tF+Z8/fQXaJFPEAo0Kthxr0TLmjqddfSiu1mHK48oqkB71y5MaZi5k+7u5PqarSb2+SdfAx7KHNjLQYqcpLIIg5XRkaTuQTsPKeYpRwCxmwt61tlJvWdpVhCvE7Ce7aegfzq78I4QmHyXTo2dDmMDRWMiOXhaI8xVIv4zurlu9vbLEMsaXLRDJcXXfwkjyMUIzTdIm0/fwb4bH3fq7jJ4bAK4hBM9y5i4QBrAVmBH2SRyg1ZOIPeuN3GQi747ZuoZUKsFWIOoDKyHyzGJilmAv9xiDadi0T3TvHiQSVzkGGDIxmdxG001xvFMhUo0G7Zjw7KLHhbXae6A0/wAaz8pIz9FfFkUYjKLgN0HMoA0LKB4AfMAx0J5CKzMwJ9n3ry3HPpS2zZW8mYMO8tue8I0zrmaHXpEQY5AdKYd6zJmZSpGpJ22JDSDop2bodeZrnyJnXgaRIhYmAqEn1A9/QVnFceWAt2wptW/ZJ0zN9pzpz2E8vWhxigFMmFO+nibouuyzyn9KK7P4A4i4C4ItrqxIgN/D5+flUVEs5WTcA4WQjX2AHgItdcseJz66x5etUtMwRWB9pdfSYAg6cgQa6R224ktrDOAfFcU20jTce6ABJNc1whdgFAYoNoEgctI9Zrph2NnPbbH/AGPs3LmITJtbDnbRQ2hmIA/npVs4jbN26FU5lClXYHnmU7jXQrrBpH2a+sb6PDWrZ1YKGzvlBlnc6ABREbTGlWnswveWEOXLmBCrvC+JRJkk6ak9SalNfJpelJ4txK5h27q05bUhhcK3MpmIjdd/ZJOm+8VumLZrqXDrkW45MR4VTTQbDPbWBt4qP7Y4GcQpRfGV1J2gAQT6THnmpe9kKtxAubMFDSY8PeksPOSqz5AjmaopK0K/CHgOBHcMizLK6oZ5AFpB6lwK3xtsWTcQBgrqlxWP2p+0d4mGU+Y8qN4W/wBYpYjwq2kjaImBos6+5RSrit9rpsgOMrMUI5iYkgxtHKdOmprK5XYKS8Dr+KMZjKOFT1zsQytHI6NI8qB4yq30N2MjRnI+GdlHl9ocoDD7VEY9R3jWkMG5JnoYAGv3VIn+I0vs4knELk/qRmtgk7wl0l/Uljp0MU+PvgJCUqLzaj63pyuAamY+3En+KNdd4r0IARqOlRo2W6ZMEPI9Q2gFTdoLWVyg0Aho+8oYAe41V9aRPxWA37hYExA2roOWF9wrn1p5UDmIHzrolzahIR96Q5x/Jr2vAfSspRS69q2BtMDtlJPuqkp4sKgOKNsk3DAPgEBp70m6MkgkaLqG+0SRVw7TH6snllNIezlu4cCzq5GTvAFVLzDdi027V9Q4k7sm0DUAVZL7xYtaFF7O4XvLU7nMTHPbTT1p5xDDMlksAc2Wcv3jlE9BJGvURUXYJrdjDXbrDM0qIzCeemvrWX8Y7L4LZZrsZ1CnKuQyiq20Ak/jpU3/ALYWuAa4u/ZUWmuErbIUltcrMoJyk6gDaJjSnX0pkuW+8Izm3l02GQFWOu4YFSPRqS4u2Ww5kEsWBO58TGIJ57/KvMbiLh7tZJKplU6TMZT1nQDcUrkm7OiMftoX8RxTG4zMSbin94EAzAI0BG+m9MsZxMOFLqZDMmg1MLEx1kg6cxWrYG+yyVbNIj3SZ0Ee0QfdWlmzlFtGBDT7xOUCY2kA1Tj6xZZNVws/C7AuYe7oHZbxuKCdPF41g7geM1Da493xFvEIM6MGDKCshZYhhtMKaI7OXQqXDIyqg005aQfQAeUEVCuHLXmYRsNNNTIn4wB7z51zyl1plMcrSN7dguxa4oLZy4MH2ic3uAmJ5x5VL2mcpxA380W1HegcyxjKqg8z3lE4le7UAzprtp5HzJj5Vpx+wL6oJhlFk6cwbNvMI9SDSQm7KSiuGnHceUFso+cvluKDsPZb4Hw/E1Xe1RC9266JAheagEtl6aSdeeho5LItQbpICjKoIJMg7CBQvFFW6rZwQDByg7R57A60Yy1fQa2qQdxiy1yzhbitLWSUYwJKvlaz/uo6Qd8nnXgxZlDAAFycsQRm7sXE9GC+Uz60PwjH/WpaaBba2loH+KQ1pz5rcGp6ZutMMcwRs2kglW9VJ6811XyIiq5G11E4d4I8PnsM75cmqqkmJyvJ+JUxI9Z5usLiWuZbtq1cIjVIUKrbMAWaWU76jnHnWyWUxGbPlyEgiRlPtNEnqAY91M+G8MbDgroUJlBqSvUenMGg6mBtxFnEOGM/ighYlUBXwtEeIsfERy5RHnR1jHX0t5Ldlmc7sWXKNBpvLc+m9OEveg/nzrGdhofwFZQElmZR8TwHF32L32BJ21ECNoUaD0qJeA3rWxn0VZ+Zg1e2unqahJPn86pVgjmaE3ZziPcC61608La1aBLF3VAiCYJOmpI5mrHwPHSlm4FyhkXQ9CBA8qrPGCchXUS0mecAqBr94/yKP4Hj+8wyScotQhLbeHZh1kbDyqORJLwrCTl1mvEMVnv59wAdBzBgjXlER8aHsOBfUE7xM7CcxGp6n+daTYYE3idTbCoY15lhrG+iTU/aHEBBOUEi2IHrevQT5afKp6Pait8N+Or3auyk5iSDHJcuSB6yxoHg5m2LjLqt6OsBkbf4AU1w+Kt3nuWwcysq3UjX21EgxsQZEHyoS5w17eHvIGgi7bKMNQRMD89KoufaxP2H4fDh8SjNsAw9TDaH4/IUtwHDxZxAt5syHxKQNI9iOswefMUZgMSQs7FXIPQ6n8oqfEse8B3zEZT1ggifOAPhUFJx+0pqpIS4PDrdu7fbImNQZ8xpW3aXBIbxOXkBMn7PhG3kBQeGx8Xm1gi4Y/iXMQdtCfXlRXFnz3G+91I2J6e6r21NEZRTiVhsNlu6ezm0Hv686v146VTWK5lgz4x16irleWaq5NkqohrKkCny+dZSi0WztPcAw9xmiAp36nQD4muXvw/FoubvWW3lzFRcYCCJMqDE9a6N2tde7QNBHeDfyDa+cVRu1vEiR9Ht6k+J4PISY98SfQVeUntSExJatsL/AGY3mi4vWWO28hR8ifiaueIuMeZqh/s5LENlj2TuCRqVOwIP+NWjE/SDmhrIXUAC2+aNRubkA6dKZ86I+vhT+LEizcKmI1Gg3z+GD67VBw7iBuqO8gOpHlOu9NON2QUFtSDLLnYcgpGg6660qxXDnsusS0kRoBuY5ARUVFOJfdplusWgWC6ZjCgdMzZR8x+NJOM4N1xchYS4xCnqFnLtz8MUaH7q7ZZmZh3lvxNBIYXAdYjRp+Qr3ieDNyycrMpQhgpOk9RppIPvoOTToVpNcFmDxfdOWI8AbK58yTl05j6s/EUa/FlW4HUgExEjqDsP55Uq41ajD2kOly8xvMOgCuLQ9Muvqardy8znmSAfhpFGWLbo2PJoqLTf4oWkyx00kz0k/wA+XSnYvDNZKuiM+HsnxHSMgBPr4SPf5VR8AS2Ubk7+nOiMe3eW8M3+hNv/AMO5cyx/ZZaRYkXeS1Y27R8YzYjuzl8E5iusEnYHY6RqKHut4dP5A3qtW9Drud/l+lWXhHjYA7EGfQwNKGWCjTGxT2iwLg1oF7iq2ZQR6McviMx61YcbecxfXxd4MtxdSO9tAK7aD7a5H9WNI8DaNi/eSejAnmImfXWrZ2RwuWxcU6s03PRwCQAdgSpIMbk8tKbJNK3+RIRuhY3EMvhYKCZBH2ZECCQNPl60w4XavJmVWQBjmgqzZZ5LFwAddBqTSR0zu4A+1p5EktVo4XbgUIflCZ3Tol7u+d7wH3ba/wDMTUowrlQDeuSCTICCR0MLyqelb8ZbOyKmZkaMoMHmZk6RtVX05kwk8PB3uXT/APkYfgRUd7hlsjUFvvO7fiajfGX9ItoJH2rmx5jw70NcvYg7vYUeQc/jWvgaA8Rwe0WgIi7mQonSTvWCbbFlEg7rsDA09I/KtLWIYYhUuPnVgRooHigwNBMTTXHYfwzG5HPXb5Vy55PY68CWoJhUOaSYICkLHQFZP6edAcUxYuXzYMACwgB5k5Q5Hwb5GjOM4ll7trJ8QYKdNCrsqka7a5fnVY46ScXcIBUh8oBiRkAQeXKq44prZgySrgJhcUwELMrIUqY3YmZHrNP8Ljb+ULdueGM0OJ0B0giCJg7zTHC8OtqmY5VCiWIBgRuSevv+FVPiOKN1mbUA7Doo9kH0EfGmT3fASeqRYeE48XrdwDRu8JjqpGh6bgj/ABqTCYsm2sx4dI6Ff5/xpFwi6LYJOx9rzA2B+fxpguMyWi8SFifMnkPPc9Kjkhb4iuOXLYtseG9qdmMn57UU7A3C3u/EmlS3i7FiNySeXwimPD7UlZ57++JqrT9IykqpAGGtM1xYBPiBOnmJq9tQ6YdV2AFS5qF2KzasrXNWVgE/b/HJC2h4rs5gvISCAW5cydarPB+GmbjuSWKCNeTZgT/u1ZbeC79yWQCWLNA1OswTRTYD68gaDu0/vXRV4W+slJqK1RW/2anwn7v5irFxe8xVkX7RIkTtOomecVX/ANnQhD5Aj8P0q3rbGvqaaSEsr2HwmkGmd/BhlXy/KizhxW+TSlSDYk4ooykHp/dE/lSHC8bgsyn2keR1kE7ev69aeccGhHOCB7wR+dU58IUDGDpOvprFJJpuhkmujntNZV8a55LZt+6VU8uYBNLRaVcTDBQCryfMAkz12PnqKPvXM91nVAWuQco0EBm5ny0/kUs4zfyXEK6sNcx1mCNYOhB106UYvtDtcB+KoRdzJolw6QdhoArRsw0miuFrnRrfO22afK4vi+aj4mtcNxC1eP1yrbLE+K2CBpHtISRvrMj3U64ZhbVtzkZzddQskL3ZMSug1kkDed2jetldRr5Gwt7FftcLkmepHwmtLeMezc8MSnhIOxj/AAqy21EZwNpOX4gjy2pHw/hrYnEGdBJe4eQXMJ/GKWL2XSj4+GYzEd7iLbgFQyKHB12JB15gj8atuG4kFtsV0y7E+RBGg0Anl6zVRuXEe8W2B0A8hpM+e/vprxXEBbVpBu0sfMA+Cffr/ZqOWNtRRbE+Nk+CsRiSRs0sPuuAy/AECrXZEUmwaQbf+qT8JHyj4U7Q1bH4cmeVyNjSvG4EM+fZtqZk1G1ORABhNNSTXv0IUYtanTQ+70pUhrK/xLCKGBiSDPTY9asbEEKumgEt15fDzpZiQpdZIgsJn15+VNUtjLrHs7xuTt+tc/8AJ5SR1fxu2xB2ptqk2lHidl15AAz08hVexKf5SxJ/65jOx9smab3LxbEqXgi22Yt5L4vmYHqaUhSYJ3ifjrVMSqFE8svvsM7QcSzKLIM87h3kzIX3bnqaQRrRj2ahdKrFUqJyez6RT4oiT/O9EDCDMoaOa+mkD0qO2FBmCTuNdNPIDWiC0anf+etZ/oa1RquGA0IHQ+7SjeHJDoOn6j9KiFzN4uo+PnRWBH1g/nr+lL2gD2a1mhcTjrae26r6nX4DWl93tLZG2ZvRY/vRSqLHHeaspRZ7Q2CJL5T0IM/IEVlbVgOkLZAEAUKw+uB6p+D/APu+dGsaCuf1q/cb5NbrrRxlL7EaNdXo7j4M1W63z9fyFVLsmf8AKMQP9Nd/vmrXbOrfe/5VNLL0ckqHEXQiliQABqTUs0pu2O+OZpFtNQv73IMwPnoB76nOVIpCNsT4jFFzcuEQoXKnrMsfXYRW/HsAzIyrMHU+gn5a1vxuLdvu4gnpvJnXzmlvabjTXlVFBRNM3LM2kz/DI0FRSbaKzoMx2GXDWrbuSGLBfRcpBPmIANVXiii5eYZhA0mZEAcqLu41+6Np/rEnSSfqyRvbYagRoR7J2oOxhrjaohOsgqNOmnlVoQ19EnK/Cbg3B++uqgBYKZIHMSN+gI58qtfFQ/eLEJaQhyFAA8B2gakRpqfnSLBcTu2zc7xQpuGZUBSWG05eUmdOdFcZ4m95fanPOi6CVCGCANZzHSkmpOVhhOEVXyacDu5rLyZYu0DyJ09xk/CoWw794UBhCZZQdCBIGbr5DlWvDQ1vKQ0EajTQ+uu1NcJaDCTIgkb8pJExpMRW1d2h91qJsLw4tcyAfaEaa76AefKrRb7K22YXMU5CAFotsIhJQLm9oCFiRqfWl1vDMzMEOUwSddwOQ6k1vbuyLaL7IIUkbEqjtAHLUAnqdedJJycqQ8HFQ6NMPdDOzREnRQDAGygctAAKYhj0+YoPDLFFg1RKjlbtnpY+X4/pWrT1+VezS5+MoQCFYzsFBbaJ29aYAYw9fjUiWJBIA0E7cpilJ4g7EBbL6mJYhd/KrPds92sjcjKR1n9DUss9C2LHsV3iO1K7/FH7sIJ0PtT6QB8KzEvF55c5AMyzABDCdfSY91AMVkkMpHUER8adpSSYsXKDaQRgcMWBAOo8WXXUQRv5TNRLaiPQfhRfC8UqXUYOo3G45gCCJ1orjdy2buhQMygsoYHxazpvrodudJ1ML6rE9xKX4mwZB38qbusUTwLgWIxpuDCotwW8uY94qjxTETvt+FUV+CFaW03WpbeFohyAAWIXlqRvtvzrdQN/nNB2E9UUPxG6URipIOgkb6kz8pqe3dVvZYH0INeW+GXcZcXDYcK15zIUuBoiFzJ5aCtGLsa16Vkt/P69a0Jphx/g17CX2sX1C3FAJCsGHiEjUUuNX8KXZhrysrKBj6CJoLEmHX7rj5p+lEzQWKPit+rD4qT+VMcJUuA+HG4of6Z/mQfzqzITmb2Ykakn91eUR86rHDTHEMSP9IT8VU1ZlbxN/Z/P9KV+jkkH974J+ZY/hS7+ihze5IOhldPTw6dKYZq1LUrVjJtC3FcItEEFSfV3J+bUrbhSZzCLH3R+lWK5S+/fhypIHhDajfUCKKSA3Yp4jhAYEaaaehmicBhQqgdB8+dSYpBIMnTyA+ZP5VEbvSB6tP5VqD8UL+PgZeXtA/AilhUqoII8LFzpuJTTynLRmMQyc9wNM5REARGgk+KfdtQhDZYQEafP9KWXoI+DU2gQCNqOw61pg7c2xptRVhdaHyN4a20gyN61tgnuyf8AtX2AGwugaDyo4W6gKa2h/Hc/C7+tal6a/gIS4do6x8aIFRW15+v4mpIogNppKcCVdmQwGMn1503NRXDWMLu4eQQ0EEHWTsZ5RU/EL1+8/jeFn7AjlrzO01sa1F5eRn01/CaWcEx4za8GvYpcGMY4xSh3FtO4ttba5LeLMwRVMsAFExIk9aedsuCJcwOExN/C2rOK7/D94FRRo91Ve20e2uuxnWhP2c8UsWcTf764lpntILbXCFBym5mAZjvqDH6VNxrjmGHC8PZOOsX7qX8PncXAS2XEIXaCZjQma6IpUJdh/wC0HhvDkCYfubdu/imt20Nu0AQnf2y5zKITTSeelWBuzWHzfRzg8N9E7qfYSe9zREb+zrm3nnXP/wBpvHbFzG4S9YupeFkB27plf2b9piPCfaIBgVaOIcQ4bfxC4y7isK9hcObfdsyls5uBw2QmZAkREyaJjnfAuFo3ErGGuDvLQxdy2VfxB1tLeKh59r2Fmd4rsXCWRcbirSWbdvJasnMihS2bvNGjeI09TXGuz2NtWsfYxJAtWRirj6iBbS6t1UzD7MZ1npr0rqmG47greNxN047DfWW7S5e9TTJ3m5mDObYdKETCfsLwBLfD0v2rFq7iLtyWa6FJ7s38rgM2wW2CQogSNiTQfHeAcNw/FrBvJbWzdsuwsC2WR7yMoB7tAQfCxOWIJAMSKg4BxjC4zhIwRxVqxdW4JFxwuZExAuyskZlZdJHMwaLwnH+GJxhO5NhEXDunfDKts3WdDlD7SFXfzIo8MT9seDpf4Tib13DJZvWhdayyoEdUtue6M6MuZAJUxvsKejDWMNf4bZtYayufvFDhFDJlsMxKsBMtses0g49x3DDhnELRx1i9df6QVAuqT9YzMiKJ1hWC6dNKZ4nj+Bu3eH3/AKbh1FrvDla4oJz2SkET4CCdc3SKJjjv7aP/AKxf+7b/ALgqkGrd+1zG273FL1yy63EK24ZGDAwgBgjSqgTSSKwfDKytSayhQ9nfCaDxh8Vv75/uPWVlE4mVGzpxK955T8bY/SrHm8Z+6v43KyspX6ObzWTWVlAxqTSjjOD7yDzG34VlZWCgX6KxABO1anAedZWVgg93CwPl8pP5VKMKF9DWVlKYaYRfDWyLBrKyiYIFQN7Vv7z/AIPWVlYwQrafz1NaJeDezLR0/wDcRWVlKYzOfIfE/LSo7k8yfdA/9fnWVlFGBmtjpPrr/emvQa9rKLCjwQdCAfWvGRf3R8BWVlAANfQdB7S/3hWjWxmmBJ8qysoyMesJoHFYFWIIAB9K9rKUJoMGvMA1ubQ2jTpWVlK2FGpUdB8KUcYtgkaD2RWVlGPoRLcEVEKysq68NE8isrKyiMf/2Q=="/>
          <p:cNvSpPr>
            <a:spLocks noChangeAspect="1" noChangeArrowheads="1"/>
          </p:cNvSpPr>
          <p:nvPr/>
        </p:nvSpPr>
        <p:spPr bwMode="auto">
          <a:xfrm>
            <a:off x="155575" y="-1363663"/>
            <a:ext cx="42862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984776" cy="463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27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5937523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 Of his actions, Hamlet says “They are not near my conscience” (5.2.58).  </a:t>
            </a:r>
            <a:endParaRPr lang="en-CA" dirty="0" smtClean="0"/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Are </a:t>
            </a:r>
            <a:r>
              <a:rPr lang="en-CA" dirty="0"/>
              <a:t>we to interpret </a:t>
            </a:r>
            <a:r>
              <a:rPr lang="en-CA" dirty="0" err="1"/>
              <a:t>Hamelt</a:t>
            </a:r>
            <a:r>
              <a:rPr lang="en-CA" dirty="0"/>
              <a:t> as a cold-hearted accomplice to murder here, or are we to see Hamlet as an administrator of “just desserts”?  Hamlet himself says “Their defeat/ Does by their own insinuation grow” (5.2.58-59).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2235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V,ii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Does it not, think thee, stand me now upon—</a:t>
            </a:r>
          </a:p>
          <a:p>
            <a:pPr marL="0" indent="0">
              <a:buNone/>
            </a:pPr>
            <a:r>
              <a:rPr lang="en-CA" dirty="0" smtClean="0"/>
              <a:t>He that hath killed my king and whored my mother,</a:t>
            </a:r>
          </a:p>
          <a:p>
            <a:pPr marL="0" indent="0">
              <a:buNone/>
            </a:pPr>
            <a:r>
              <a:rPr lang="en-CA" dirty="0" smtClean="0"/>
              <a:t>Popped in between </a:t>
            </a:r>
            <a:r>
              <a:rPr lang="en-CA" dirty="0" err="1" smtClean="0"/>
              <a:t>th</a:t>
            </a:r>
            <a:r>
              <a:rPr lang="en-CA" dirty="0" smtClean="0"/>
              <a:t>' election and my hopes,</a:t>
            </a:r>
          </a:p>
          <a:p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Killed his father and married his mother, (old news) but….</a:t>
            </a:r>
          </a:p>
          <a:p>
            <a:endParaRPr lang="en-CA" dirty="0"/>
          </a:p>
          <a:p>
            <a:r>
              <a:rPr lang="en-CA" dirty="0" smtClean="0"/>
              <a:t>Hamlet outright says Claudius took the throne that should have been his.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43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V,ii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“But I am very sorry, good Horatio,</a:t>
            </a:r>
          </a:p>
          <a:p>
            <a:pPr marL="0" indent="0">
              <a:buNone/>
            </a:pPr>
            <a:r>
              <a:rPr lang="en-CA" dirty="0" smtClean="0"/>
              <a:t>That to Laertes I forgot myself,</a:t>
            </a:r>
          </a:p>
          <a:p>
            <a:pPr marL="0" indent="0">
              <a:buNone/>
            </a:pPr>
            <a:r>
              <a:rPr lang="en-CA" dirty="0" smtClean="0"/>
              <a:t>For by the image of my cause I see</a:t>
            </a:r>
          </a:p>
          <a:p>
            <a:pPr marL="0" indent="0">
              <a:buNone/>
            </a:pPr>
            <a:r>
              <a:rPr lang="en-CA" dirty="0" smtClean="0"/>
              <a:t>The portraiture of his. I’ll court his favors.” (80-83)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Hamlet feels remorse for acting so erratically when he confronted Laertes in the cemetery.</a:t>
            </a:r>
          </a:p>
          <a:p>
            <a:r>
              <a:rPr lang="en-CA" dirty="0" smtClean="0"/>
              <a:t>Hamlet realizes, in a rational moment of clarity, that his situation is very similar to Laertes…he failed to mention he is at fault.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37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552728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Multiple Deaths:</a:t>
            </a:r>
            <a:r>
              <a:rPr lang="en-CA" dirty="0"/>
              <a:t>  In a span of 67 lines, beginning at Gertrude’s drink of “the </a:t>
            </a:r>
            <a:r>
              <a:rPr lang="en-CA" dirty="0" err="1"/>
              <a:t>poison’d</a:t>
            </a:r>
            <a:r>
              <a:rPr lang="en-CA" dirty="0"/>
              <a:t> cup” (5.2.282), four key characters die:  Gertrude, then Claudius, then Laertes, then Hamlet.  </a:t>
            </a:r>
            <a:endParaRPr lang="en-CA" dirty="0" smtClean="0"/>
          </a:p>
          <a:p>
            <a:pPr lvl="0"/>
            <a:r>
              <a:rPr lang="en-CA" dirty="0" smtClean="0"/>
              <a:t>Does </a:t>
            </a:r>
            <a:r>
              <a:rPr lang="en-CA" dirty="0"/>
              <a:t>this seem rushed or does it seem like quality theatrics?  </a:t>
            </a:r>
            <a:endParaRPr lang="en-CA" dirty="0" smtClean="0"/>
          </a:p>
          <a:p>
            <a:pPr lvl="0"/>
            <a:r>
              <a:rPr lang="en-CA" dirty="0" smtClean="0"/>
              <a:t>Why </a:t>
            </a:r>
            <a:r>
              <a:rPr lang="en-CA" dirty="0"/>
              <a:t>would Shakespeare compress so much action – and so much death – into such a short space?  </a:t>
            </a:r>
            <a:endParaRPr lang="en-CA" dirty="0" smtClean="0"/>
          </a:p>
          <a:p>
            <a:pPr lvl="0"/>
            <a:r>
              <a:rPr lang="en-CA" dirty="0" smtClean="0"/>
              <a:t>Is </a:t>
            </a:r>
            <a:r>
              <a:rPr lang="en-CA" dirty="0"/>
              <a:t>this ‘death scene’ a problem in the play, or the expected result of a complicated plot populated with complicated characters?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229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820472" cy="4525963"/>
          </a:xfrm>
        </p:spPr>
        <p:txBody>
          <a:bodyPr>
            <a:normAutofit fontScale="92500"/>
          </a:bodyPr>
          <a:lstStyle/>
          <a:p>
            <a:pPr marL="0" lvl="0" indent="0" fontAlgn="base">
              <a:buNone/>
            </a:pPr>
            <a:r>
              <a:rPr lang="en-CA" b="1" i="1" dirty="0"/>
              <a:t>Horatio’s</a:t>
            </a:r>
            <a:r>
              <a:rPr lang="en-CA" b="1" dirty="0"/>
              <a:t> Parting Words:</a:t>
            </a:r>
            <a:r>
              <a:rPr lang="en-CA" dirty="0"/>
              <a:t>  When Hamlet dies, Horatio articulates a brief, yet powerful farewell: </a:t>
            </a:r>
            <a:endParaRPr lang="en-CA" dirty="0" smtClean="0"/>
          </a:p>
          <a:p>
            <a:pPr marL="0" lvl="0" indent="0" fontAlgn="base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 smtClean="0"/>
              <a:t>Now </a:t>
            </a:r>
            <a:r>
              <a:rPr lang="en-CA" dirty="0"/>
              <a:t>cracks a noble heart.   Good night, sweet prince,</a:t>
            </a:r>
          </a:p>
          <a:p>
            <a:pPr marL="0" indent="0">
              <a:buNone/>
            </a:pPr>
            <a:r>
              <a:rPr lang="en-CA" dirty="0" smtClean="0"/>
              <a:t>And </a:t>
            </a:r>
            <a:r>
              <a:rPr lang="en-CA" dirty="0"/>
              <a:t>flights of angels sing thee to thy rest. (5.2.349-50</a:t>
            </a:r>
            <a:r>
              <a:rPr lang="en-CA" dirty="0" smtClean="0"/>
              <a:t>)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In what ways is the language of sleep an appropriate farewell for Hamlet?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6386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CA" b="1" dirty="0"/>
              <a:t>Fortinbras</a:t>
            </a:r>
            <a:r>
              <a:rPr lang="en-CA" dirty="0"/>
              <a:t>:  Fortinbras is a minor character in the play, yet he reappears at the end of the play and his is the final speech of </a:t>
            </a:r>
            <a:r>
              <a:rPr lang="en-CA" i="1" dirty="0"/>
              <a:t>Hamlet</a:t>
            </a:r>
            <a:r>
              <a:rPr lang="en-CA" dirty="0"/>
              <a:t>.   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does Shakespeare achieve by having this militaristic leader appear at the end of the play?  (For example:  Is Fortinbras a symbol of stabilization or destabilization in Denmark?)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92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“Who builds stronger than a mason, a shipwright, or a carpenter?”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“A grave-maker”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444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Georgia" panose="02040502050405020303" pitchFamily="18" charset="0"/>
              </a:rPr>
              <a:t>V, </a:t>
            </a:r>
            <a:r>
              <a:rPr lang="en-CA" b="1" dirty="0" err="1" smtClean="0">
                <a:latin typeface="Georgia" panose="02040502050405020303" pitchFamily="18" charset="0"/>
              </a:rPr>
              <a:t>i</a:t>
            </a:r>
            <a:r>
              <a:rPr lang="en-CA" b="1" dirty="0" smtClean="0">
                <a:latin typeface="Georgia" panose="02040502050405020303" pitchFamily="18" charset="0"/>
              </a:rPr>
              <a:t> – the Graveyard Scene</a:t>
            </a:r>
            <a:endParaRPr lang="en-CA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 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- chance to have some relief before the last shattering scene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- Clown/Gravedigger character is completely detached from other characters/plot lines in the play (last 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chance at comic relief before the tragic final scene)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- Hamlet’s “princely” character revealed for the last time (relaxed, good, generous)</a:t>
            </a:r>
          </a:p>
          <a:p>
            <a:pPr marL="0" indent="0"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433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“How the knave jowls it to the ground, as if it were Cain’s jawbone, that did the first murder!”</a:t>
            </a:r>
          </a:p>
          <a:p>
            <a:pPr marL="0" indent="0">
              <a:buNone/>
            </a:pPr>
            <a:r>
              <a:rPr lang="en-CA" dirty="0" smtClean="0"/>
              <a:t>- Echoes back to Genesis reference of Cain and Able (compared with King Hamlet and Claudius…the </a:t>
            </a:r>
            <a:r>
              <a:rPr lang="en-CA" i="1" dirty="0" smtClean="0"/>
              <a:t>first</a:t>
            </a:r>
            <a:r>
              <a:rPr lang="en-CA" dirty="0" smtClean="0"/>
              <a:t> murder)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00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…and how old is Hamlet?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Gravedigger, “This skull has lain in the earth three-and-twenty years.”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Hamlet, “Alas, poor </a:t>
            </a:r>
            <a:r>
              <a:rPr lang="en-CA" dirty="0" err="1" smtClean="0"/>
              <a:t>Yorick</a:t>
            </a:r>
            <a:r>
              <a:rPr lang="en-CA" dirty="0" smtClean="0"/>
              <a:t>! I knew him, Horatio, a fellow of infinite jest, of most excellent fancy. He hath borne me on his back a thousand times”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738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“That skull had a tongue in it, and could sing/ once.  How the knave jowls it to the ground, as if ‘twere/     Cain’s jawbone, that did the first murder!  This might be/ the pate of a politician, which this ass now     </a:t>
            </a:r>
            <a:r>
              <a:rPr lang="en-CA" dirty="0" err="1"/>
              <a:t>o’erreaches</a:t>
            </a:r>
            <a:r>
              <a:rPr lang="en-CA" dirty="0"/>
              <a:t>;/ one that would circumvent God, might it not?”  (5.1.71-75)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Hamlet is addressing death, remembering his childhood mere hours before his own death – does this signal that Hamlet knows he is doomed?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758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Hamlet, “Why may not imagination trace the noble dust of Alexander till he find it stopping a bunghole?”</a:t>
            </a:r>
          </a:p>
          <a:p>
            <a:r>
              <a:rPr lang="en-CA" dirty="0"/>
              <a:t>we think ourselves important while we’re </a:t>
            </a:r>
            <a:r>
              <a:rPr lang="en-CA" dirty="0" smtClean="0"/>
              <a:t>alive</a:t>
            </a:r>
            <a:r>
              <a:rPr lang="en-CA" dirty="0"/>
              <a:t>, be we all wind up in the same </a:t>
            </a:r>
            <a:r>
              <a:rPr lang="en-CA" dirty="0" smtClean="0"/>
              <a:t>place…remember Hamlet talking about the worms eating Polonius? {Death and Decay}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10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Whose Funeral?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For charitable prayers shards, flints and pebbles should be thrown on her. Yet here she is allowed her virgin </a:t>
            </a:r>
            <a:r>
              <a:rPr lang="en-CA" dirty="0" err="1" smtClean="0"/>
              <a:t>crants</a:t>
            </a:r>
            <a:r>
              <a:rPr lang="en-CA" dirty="0" smtClean="0"/>
              <a:t>, her maiden </a:t>
            </a:r>
            <a:r>
              <a:rPr lang="en-CA" dirty="0" err="1" smtClean="0"/>
              <a:t>strewments</a:t>
            </a:r>
            <a:r>
              <a:rPr lang="en-CA" dirty="0" smtClean="0"/>
              <a:t>, and the bringing home of bell and burial.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Leartes</a:t>
            </a:r>
            <a:r>
              <a:rPr lang="en-CA" dirty="0" smtClean="0"/>
              <a:t>, “Lay her </a:t>
            </a:r>
            <a:r>
              <a:rPr lang="en-CA" dirty="0" err="1" smtClean="0"/>
              <a:t>i</a:t>
            </a:r>
            <a:r>
              <a:rPr lang="en-CA" dirty="0" smtClean="0"/>
              <a:t>' </a:t>
            </a:r>
            <a:r>
              <a:rPr lang="en-CA" dirty="0" err="1" smtClean="0"/>
              <a:t>th</a:t>
            </a:r>
            <a:r>
              <a:rPr lang="en-CA" dirty="0" smtClean="0"/>
              <a:t>' earth,</a:t>
            </a:r>
          </a:p>
          <a:p>
            <a:pPr marL="0" indent="0">
              <a:buNone/>
            </a:pPr>
            <a:r>
              <a:rPr lang="en-CA" dirty="0" smtClean="0"/>
              <a:t>And from her fair and unpolluted flesh</a:t>
            </a:r>
          </a:p>
          <a:p>
            <a:pPr marL="0" indent="0">
              <a:buNone/>
            </a:pPr>
            <a:r>
              <a:rPr lang="en-CA" dirty="0" smtClean="0"/>
              <a:t>May violets spring!”</a:t>
            </a:r>
          </a:p>
          <a:p>
            <a:pPr marL="0" indent="0">
              <a:buNone/>
            </a:pPr>
            <a:r>
              <a:rPr lang="en-CA" dirty="0" smtClean="0"/>
              <a:t>Violets - Faithfulness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601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/>
              <a:t>Laertes, “Now pile your dust upon the quick and dead,</a:t>
            </a:r>
          </a:p>
          <a:p>
            <a:pPr marL="0" indent="0">
              <a:buNone/>
            </a:pPr>
            <a:r>
              <a:rPr lang="en-CA" dirty="0" smtClean="0"/>
              <a:t>Till of this flat a mountain you have made,</a:t>
            </a:r>
          </a:p>
          <a:p>
            <a:pPr marL="0" indent="0">
              <a:buNone/>
            </a:pPr>
            <a:r>
              <a:rPr lang="en-CA" dirty="0" smtClean="0"/>
              <a:t>T' </a:t>
            </a:r>
            <a:r>
              <a:rPr lang="en-CA" dirty="0" err="1" smtClean="0"/>
              <a:t>o'ertop</a:t>
            </a:r>
            <a:r>
              <a:rPr lang="en-CA" dirty="0" smtClean="0"/>
              <a:t> old Pelion or the </a:t>
            </a:r>
            <a:r>
              <a:rPr lang="en-CA" dirty="0" err="1" smtClean="0"/>
              <a:t>skyish</a:t>
            </a:r>
            <a:r>
              <a:rPr lang="en-CA" dirty="0" smtClean="0"/>
              <a:t> head</a:t>
            </a:r>
          </a:p>
          <a:p>
            <a:pPr marL="0" indent="0">
              <a:buNone/>
            </a:pPr>
            <a:r>
              <a:rPr lang="en-CA" dirty="0" smtClean="0"/>
              <a:t>Of blue Olympus.”</a:t>
            </a:r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dirty="0"/>
              <a:t>(</a:t>
            </a:r>
            <a:r>
              <a:rPr lang="en-CA" dirty="0" smtClean="0"/>
              <a:t>Mt. Olympus - home to the gods, giants piled Mt. Ossa on top of Mt. Pelion to climb to heaven)</a:t>
            </a:r>
          </a:p>
        </p:txBody>
      </p:sp>
    </p:spTree>
    <p:extLst>
      <p:ext uri="{BB962C8B-B14F-4D97-AF65-F5344CB8AC3E}">
        <p14:creationId xmlns:p14="http://schemas.microsoft.com/office/powerpoint/2010/main" val="236810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499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“Who builds stronger than a mason, a shipwright, or a carpenter?”</vt:lpstr>
      <vt:lpstr>V, i – the Graveyard Scene</vt:lpstr>
      <vt:lpstr>PowerPoint Presentation</vt:lpstr>
      <vt:lpstr>…and how old is Hamlet?</vt:lpstr>
      <vt:lpstr>PowerPoint Presentation</vt:lpstr>
      <vt:lpstr>PowerPoint Presentation</vt:lpstr>
      <vt:lpstr>Whose Funeral?</vt:lpstr>
      <vt:lpstr>PowerPoint Presentation</vt:lpstr>
      <vt:lpstr>PowerPoint Presentation</vt:lpstr>
      <vt:lpstr>PowerPoint Presentation</vt:lpstr>
      <vt:lpstr>V,ii</vt:lpstr>
      <vt:lpstr>V,ii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 builds stronger than a mason, a shipwright, or a carpenter?”</dc:title>
  <dc:creator>Lesley Neals</dc:creator>
  <cp:lastModifiedBy>Lesley Neals</cp:lastModifiedBy>
  <cp:revision>9</cp:revision>
  <dcterms:created xsi:type="dcterms:W3CDTF">2015-11-23T01:28:45Z</dcterms:created>
  <dcterms:modified xsi:type="dcterms:W3CDTF">2015-11-25T01:55:24Z</dcterms:modified>
</cp:coreProperties>
</file>