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64" r:id="rId4"/>
    <p:sldId id="258" r:id="rId5"/>
    <p:sldId id="265" r:id="rId6"/>
    <p:sldId id="259" r:id="rId7"/>
    <p:sldId id="260" r:id="rId8"/>
    <p:sldId id="261"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77BE47-E367-402A-9B71-14716B4ABD98}" type="datetimeFigureOut">
              <a:rPr lang="en-CA" smtClean="0"/>
              <a:t>06/11/2015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3453306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7BE47-E367-402A-9B71-14716B4ABD98}" type="datetimeFigureOut">
              <a:rPr lang="en-CA" smtClean="0"/>
              <a:t>06/11/2015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3838481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7BE47-E367-402A-9B71-14716B4ABD98}" type="datetimeFigureOut">
              <a:rPr lang="en-CA" smtClean="0"/>
              <a:t>06/11/2015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2579468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7BE47-E367-402A-9B71-14716B4ABD98}" type="datetimeFigureOut">
              <a:rPr lang="en-CA" smtClean="0"/>
              <a:t>06/11/2015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315D0EE-276A-4EC5-AD92-ECD1EBC6D2AA}" type="slidenum">
              <a:rPr lang="en-CA" smtClean="0"/>
              <a:t>‹#›</a:t>
            </a:fld>
            <a:endParaRPr lang="en-CA"/>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32130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7BE47-E367-402A-9B71-14716B4ABD98}" type="datetimeFigureOut">
              <a:rPr lang="en-CA" smtClean="0"/>
              <a:t>06/11/2015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1633661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577BE47-E367-402A-9B71-14716B4ABD98}" type="datetimeFigureOut">
              <a:rPr lang="en-CA" smtClean="0"/>
              <a:t>06/11/2015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30593580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577BE47-E367-402A-9B71-14716B4ABD98}" type="datetimeFigureOut">
              <a:rPr lang="en-CA" smtClean="0"/>
              <a:t>06/11/2015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607415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77BE47-E367-402A-9B71-14716B4ABD98}" type="datetimeFigureOut">
              <a:rPr lang="en-CA" smtClean="0"/>
              <a:t>06/11/2015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512991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77BE47-E367-402A-9B71-14716B4ABD98}" type="datetimeFigureOut">
              <a:rPr lang="en-CA" smtClean="0"/>
              <a:t>06/11/2015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93720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77BE47-E367-402A-9B71-14716B4ABD98}" type="datetimeFigureOut">
              <a:rPr lang="en-CA" smtClean="0"/>
              <a:t>06/11/2015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342275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77BE47-E367-402A-9B71-14716B4ABD98}" type="datetimeFigureOut">
              <a:rPr lang="en-CA" smtClean="0"/>
              <a:t>06/11/2015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4292969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77BE47-E367-402A-9B71-14716B4ABD98}" type="datetimeFigureOut">
              <a:rPr lang="en-CA" smtClean="0"/>
              <a:t>06/11/2015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293335804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77BE47-E367-402A-9B71-14716B4ABD98}" type="datetimeFigureOut">
              <a:rPr lang="en-CA" smtClean="0"/>
              <a:t>06/11/2015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295891673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77BE47-E367-402A-9B71-14716B4ABD98}" type="datetimeFigureOut">
              <a:rPr lang="en-CA" smtClean="0"/>
              <a:t>06/11/2015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2617102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7BE47-E367-402A-9B71-14716B4ABD98}" type="datetimeFigureOut">
              <a:rPr lang="en-CA" smtClean="0"/>
              <a:t>06/11/2015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3495230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7BE47-E367-402A-9B71-14716B4ABD98}" type="datetimeFigureOut">
              <a:rPr lang="en-CA" smtClean="0"/>
              <a:t>06/11/2015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240082407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7BE47-E367-402A-9B71-14716B4ABD98}" type="datetimeFigureOut">
              <a:rPr lang="en-CA" smtClean="0"/>
              <a:t>06/11/2015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315D0EE-276A-4EC5-AD92-ECD1EBC6D2AA}" type="slidenum">
              <a:rPr lang="en-CA" smtClean="0"/>
              <a:t>‹#›</a:t>
            </a:fld>
            <a:endParaRPr lang="en-CA"/>
          </a:p>
        </p:txBody>
      </p:sp>
    </p:spTree>
    <p:extLst>
      <p:ext uri="{BB962C8B-B14F-4D97-AF65-F5344CB8AC3E}">
        <p14:creationId xmlns:p14="http://schemas.microsoft.com/office/powerpoint/2010/main" val="2239012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577BE47-E367-402A-9B71-14716B4ABD98}" type="datetimeFigureOut">
              <a:rPr lang="en-CA" smtClean="0"/>
              <a:t>06/11/2015</a:t>
            </a:fld>
            <a:endParaRPr lang="en-CA"/>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315D0EE-276A-4EC5-AD92-ECD1EBC6D2AA}" type="slidenum">
              <a:rPr lang="en-CA" smtClean="0"/>
              <a:t>‹#›</a:t>
            </a:fld>
            <a:endParaRPr lang="en-CA"/>
          </a:p>
        </p:txBody>
      </p:sp>
    </p:spTree>
    <p:extLst>
      <p:ext uri="{BB962C8B-B14F-4D97-AF65-F5344CB8AC3E}">
        <p14:creationId xmlns:p14="http://schemas.microsoft.com/office/powerpoint/2010/main" val="908654654"/>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Act I, Scene v</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82922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 I, Scene v</a:t>
            </a:r>
            <a:endParaRPr lang="en-CA" dirty="0"/>
          </a:p>
        </p:txBody>
      </p:sp>
      <p:sp>
        <p:nvSpPr>
          <p:cNvPr id="3" name="Content Placeholder 2"/>
          <p:cNvSpPr>
            <a:spLocks noGrp="1"/>
          </p:cNvSpPr>
          <p:nvPr>
            <p:ph idx="1"/>
          </p:nvPr>
        </p:nvSpPr>
        <p:spPr/>
        <p:txBody>
          <a:bodyPr>
            <a:normAutofit fontScale="70000" lnSpcReduction="20000"/>
          </a:bodyPr>
          <a:lstStyle/>
          <a:p>
            <a:pPr lvl="0"/>
            <a:r>
              <a:rPr lang="en-US" dirty="0"/>
              <a:t>Setting</a:t>
            </a:r>
            <a:endParaRPr lang="en-CA" sz="4400" dirty="0"/>
          </a:p>
          <a:p>
            <a:pPr lvl="1"/>
            <a:r>
              <a:rPr lang="en-US" dirty="0"/>
              <a:t>“The battlements”</a:t>
            </a:r>
            <a:endParaRPr lang="en-CA" sz="4000" dirty="0"/>
          </a:p>
          <a:p>
            <a:pPr lvl="1"/>
            <a:r>
              <a:rPr lang="en-US" dirty="0"/>
              <a:t>Significantly, </a:t>
            </a:r>
            <a:r>
              <a:rPr lang="en-US" i="1" dirty="0"/>
              <a:t>away</a:t>
            </a:r>
            <a:r>
              <a:rPr lang="en-US" dirty="0"/>
              <a:t> from Marcellus and Horatio; Hamlet and the ghost are alone</a:t>
            </a:r>
            <a:endParaRPr lang="en-CA" sz="4000" dirty="0"/>
          </a:p>
          <a:p>
            <a:pPr lvl="0"/>
            <a:r>
              <a:rPr lang="en-US" dirty="0"/>
              <a:t>The ghost finally identifies himself as being old Hamlet (“I am thy father’s spirit” – line 9)</a:t>
            </a:r>
            <a:endParaRPr lang="en-CA" sz="4400" dirty="0"/>
          </a:p>
          <a:p>
            <a:pPr lvl="0"/>
            <a:r>
              <a:rPr lang="en-US" dirty="0"/>
              <a:t>The ghost is being punished</a:t>
            </a:r>
            <a:endParaRPr lang="en-CA" sz="4400" dirty="0"/>
          </a:p>
          <a:p>
            <a:pPr lvl="1"/>
            <a:r>
              <a:rPr lang="en-US" dirty="0"/>
              <a:t>He must go back to “</a:t>
            </a:r>
            <a:r>
              <a:rPr lang="en-US" dirty="0" err="1"/>
              <a:t>sulf’rous</a:t>
            </a:r>
            <a:r>
              <a:rPr lang="en-US" dirty="0"/>
              <a:t> and tormenting flames” (line 3)</a:t>
            </a:r>
            <a:endParaRPr lang="en-CA" sz="4000" dirty="0"/>
          </a:p>
          <a:p>
            <a:pPr lvl="1"/>
            <a:r>
              <a:rPr lang="en-US" dirty="0"/>
              <a:t>He is “Doomed for a certain term to walk the night, / And for the day confined to fast in fires, / Till the four crimes done in [his] days of nature / Are burnt and purged away” (lines 10-13)</a:t>
            </a:r>
            <a:endParaRPr lang="en-CA" sz="4000" dirty="0"/>
          </a:p>
          <a:p>
            <a:pPr lvl="2"/>
            <a:r>
              <a:rPr lang="en-US" dirty="0"/>
              <a:t>This sounds like the Catholic idea of purgatory</a:t>
            </a:r>
            <a:endParaRPr lang="en-CA" sz="3600" dirty="0"/>
          </a:p>
          <a:p>
            <a:pPr lvl="2"/>
            <a:r>
              <a:rPr lang="en-US" dirty="0"/>
              <a:t>Hamlet will play upon this idea later when he cannot murder Claudius while Claudius is praying (Claudius “took [Hamlet’s] father grossly, full of bread, / With all his crimes broad blown, as flush as May” – III, iii, 80-81)</a:t>
            </a:r>
            <a:endParaRPr lang="en-CA" sz="3600" dirty="0"/>
          </a:p>
          <a:p>
            <a:endParaRPr lang="en-CA" dirty="0"/>
          </a:p>
        </p:txBody>
      </p:sp>
    </p:spTree>
    <p:extLst>
      <p:ext uri="{BB962C8B-B14F-4D97-AF65-F5344CB8AC3E}">
        <p14:creationId xmlns:p14="http://schemas.microsoft.com/office/powerpoint/2010/main" val="861550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9144000" cy="6408712"/>
          </a:xfrm>
        </p:spPr>
        <p:txBody>
          <a:bodyPr>
            <a:normAutofit fontScale="85000" lnSpcReduction="20000"/>
          </a:bodyPr>
          <a:lstStyle/>
          <a:p>
            <a:r>
              <a:rPr lang="en-CA" i="1" dirty="0" smtClean="0"/>
              <a:t>Hamlet </a:t>
            </a:r>
            <a:r>
              <a:rPr lang="en-CA" dirty="0" smtClean="0"/>
              <a:t>- genre of revenge tragedy</a:t>
            </a:r>
          </a:p>
          <a:p>
            <a:endParaRPr lang="en-CA" dirty="0" smtClean="0"/>
          </a:p>
          <a:p>
            <a:r>
              <a:rPr lang="en-CA" dirty="0" smtClean="0"/>
              <a:t>unlike any other revenge tragedy as more concerned with thought and moral questioning than with bloody action. </a:t>
            </a:r>
          </a:p>
          <a:p>
            <a:endParaRPr lang="en-CA" dirty="0" smtClean="0"/>
          </a:p>
          <a:p>
            <a:r>
              <a:rPr lang="en-CA" dirty="0" smtClean="0"/>
              <a:t>Even in his first encounter with the ghost, Hamlet questions appearances of surroundings and worries whether he can trust his perceptions, doubting the authenticity of his father’s ghost and its tragic claim. </a:t>
            </a:r>
          </a:p>
          <a:p>
            <a:endParaRPr lang="en-CA" dirty="0" smtClean="0"/>
          </a:p>
          <a:p>
            <a:r>
              <a:rPr lang="en-CA" dirty="0" smtClean="0"/>
              <a:t>Contemplative to the point of obsession, Hamlet’s decision to feign madness, ostensibly in order to keep the other characters from guessing the motive for his behavior, will lead him at times perilously close to actual madness. </a:t>
            </a:r>
          </a:p>
          <a:p>
            <a:endParaRPr lang="en-CA" dirty="0" smtClean="0"/>
          </a:p>
          <a:p>
            <a:r>
              <a:rPr lang="en-CA" dirty="0" smtClean="0"/>
              <a:t>It is impossible to say for certain whether or not Hamlet actually does go mad, and, if so, when his act becomes reality. </a:t>
            </a:r>
          </a:p>
          <a:p>
            <a:pPr marL="0" indent="0">
              <a:buNone/>
            </a:pPr>
            <a:endParaRPr lang="en-CA" dirty="0" smtClean="0"/>
          </a:p>
          <a:p>
            <a:pPr marL="0" indent="0">
              <a:buNone/>
            </a:pPr>
            <a:r>
              <a:rPr lang="en-CA" dirty="0" smtClean="0"/>
              <a:t>(We have already seen that Hamlet, though thoughtful by nature, also has an excitable streak, which makes him erratic, nervous, and unpredictable.)</a:t>
            </a:r>
          </a:p>
          <a:p>
            <a:endParaRPr lang="en-CA" dirty="0"/>
          </a:p>
        </p:txBody>
      </p:sp>
    </p:spTree>
    <p:extLst>
      <p:ext uri="{BB962C8B-B14F-4D97-AF65-F5344CB8AC3E}">
        <p14:creationId xmlns:p14="http://schemas.microsoft.com/office/powerpoint/2010/main" val="2078038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04664"/>
            <a:ext cx="9144000" cy="5904656"/>
          </a:xfrm>
        </p:spPr>
        <p:txBody>
          <a:bodyPr>
            <a:normAutofit/>
          </a:bodyPr>
          <a:lstStyle/>
          <a:p>
            <a:pPr lvl="0"/>
            <a:r>
              <a:rPr lang="en-US" dirty="0"/>
              <a:t>The notion of </a:t>
            </a:r>
            <a:r>
              <a:rPr lang="en-US" i="1" dirty="0"/>
              <a:t>revenge</a:t>
            </a:r>
            <a:r>
              <a:rPr lang="en-US" dirty="0"/>
              <a:t> is introduced in this scene</a:t>
            </a:r>
            <a:endParaRPr lang="en-CA" sz="4400" dirty="0"/>
          </a:p>
          <a:p>
            <a:pPr lvl="1"/>
            <a:r>
              <a:rPr lang="en-US" i="1" dirty="0"/>
              <a:t>Hamlet</a:t>
            </a:r>
            <a:r>
              <a:rPr lang="en-US" dirty="0"/>
              <a:t> is, above all else, a play about revenge; this is the play’s most basic structure</a:t>
            </a:r>
            <a:endParaRPr lang="en-CA" sz="4000" dirty="0"/>
          </a:p>
          <a:p>
            <a:pPr lvl="1"/>
            <a:r>
              <a:rPr lang="en-US" dirty="0"/>
              <a:t>The ghost uses the word first, in line 7:  “So art thou to revenge, when thou shalt hear”</a:t>
            </a:r>
            <a:endParaRPr lang="en-CA" sz="4000" dirty="0"/>
          </a:p>
          <a:p>
            <a:pPr lvl="1"/>
            <a:r>
              <a:rPr lang="en-US" dirty="0"/>
              <a:t>Again, he comes back to this word in line 25:  “Revenge his foul and most unnatural murder”</a:t>
            </a:r>
            <a:endParaRPr lang="en-CA" sz="4000" dirty="0"/>
          </a:p>
          <a:p>
            <a:pPr lvl="2"/>
            <a:r>
              <a:rPr lang="en-US" dirty="0"/>
              <a:t>The word “unnatural” touches on the idea of Elizabethan cosmology again (cf. – </a:t>
            </a:r>
            <a:r>
              <a:rPr lang="en-US" i="1" dirty="0"/>
              <a:t>Macbeth, Julius Caesar</a:t>
            </a:r>
            <a:r>
              <a:rPr lang="en-US" dirty="0"/>
              <a:t> – you’re not allowed to kill rulers!  It messes up the universe!)</a:t>
            </a:r>
            <a:endParaRPr lang="en-CA" sz="3600" dirty="0"/>
          </a:p>
          <a:p>
            <a:r>
              <a:rPr lang="en-US" dirty="0"/>
              <a:t>Hamlet instantly agrees to do what needs to be done, but this is of course ironic:  the rest of the play will be Hamlet delaying his revenge</a:t>
            </a:r>
            <a:endParaRPr lang="en-CA" dirty="0"/>
          </a:p>
        </p:txBody>
      </p:sp>
    </p:spTree>
    <p:extLst>
      <p:ext uri="{BB962C8B-B14F-4D97-AF65-F5344CB8AC3E}">
        <p14:creationId xmlns:p14="http://schemas.microsoft.com/office/powerpoint/2010/main" val="1308143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 1, Scene v</a:t>
            </a:r>
            <a:endParaRPr lang="en-CA" dirty="0"/>
          </a:p>
        </p:txBody>
      </p:sp>
      <p:sp>
        <p:nvSpPr>
          <p:cNvPr id="3" name="Content Placeholder 2"/>
          <p:cNvSpPr>
            <a:spLocks noGrp="1"/>
          </p:cNvSpPr>
          <p:nvPr>
            <p:ph idx="1"/>
          </p:nvPr>
        </p:nvSpPr>
        <p:spPr>
          <a:xfrm>
            <a:off x="0" y="1196752"/>
            <a:ext cx="9144000" cy="5400600"/>
          </a:xfrm>
        </p:spPr>
        <p:txBody>
          <a:bodyPr>
            <a:normAutofit/>
          </a:bodyPr>
          <a:lstStyle/>
          <a:p>
            <a:pPr marL="0" indent="0">
              <a:buNone/>
            </a:pPr>
            <a:endParaRPr lang="en-CA" dirty="0" smtClean="0">
              <a:effectLst/>
            </a:endParaRPr>
          </a:p>
          <a:p>
            <a:pPr lvl="1"/>
            <a:r>
              <a:rPr lang="en-US" dirty="0"/>
              <a:t>The ghost uses the word first, in line 7:  “So art thou to revenge, when thou shalt hear”</a:t>
            </a:r>
            <a:endParaRPr lang="en-CA" sz="4000" dirty="0"/>
          </a:p>
          <a:p>
            <a:pPr lvl="1"/>
            <a:r>
              <a:rPr lang="en-US" dirty="0"/>
              <a:t>Again, he comes back to this word in line 25:  “Revenge his foul and most unnatural murder”</a:t>
            </a:r>
            <a:endParaRPr lang="en-CA" sz="4000" dirty="0"/>
          </a:p>
          <a:p>
            <a:pPr lvl="2"/>
            <a:r>
              <a:rPr lang="en-US" dirty="0"/>
              <a:t>The word “unnatural” touches on the idea of Elizabethan cosmology again (cf. – </a:t>
            </a:r>
            <a:r>
              <a:rPr lang="en-US" i="1" dirty="0"/>
              <a:t>Macbeth, Julius Caesar</a:t>
            </a:r>
            <a:r>
              <a:rPr lang="en-US" dirty="0"/>
              <a:t> – you’re not allowed to kill rulers!  It messes up the universe!)</a:t>
            </a:r>
            <a:endParaRPr lang="en-CA" sz="3600" dirty="0"/>
          </a:p>
          <a:p>
            <a:pPr lvl="1"/>
            <a:r>
              <a:rPr lang="en-US" dirty="0"/>
              <a:t>Hamlet instantly agrees to do what needs to be done, but this is of course ironic:  the rest of the play will be Hamlet delaying his revenge</a:t>
            </a:r>
            <a:endParaRPr lang="en-CA" sz="4000" dirty="0"/>
          </a:p>
          <a:p>
            <a:endParaRPr lang="en-CA" dirty="0"/>
          </a:p>
        </p:txBody>
      </p:sp>
    </p:spTree>
    <p:extLst>
      <p:ext uri="{BB962C8B-B14F-4D97-AF65-F5344CB8AC3E}">
        <p14:creationId xmlns:p14="http://schemas.microsoft.com/office/powerpoint/2010/main" val="362036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hoebat.com/wp-content/uploads/2015/08/adam_and_eve-1.jpg"/>
          <p:cNvPicPr>
            <a:picLocks noChangeAspect="1" noChangeArrowheads="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0"/>
            <a:ext cx="8229600" cy="1143000"/>
          </a:xfrm>
        </p:spPr>
        <p:txBody>
          <a:bodyPr/>
          <a:lstStyle/>
          <a:p>
            <a:r>
              <a:rPr lang="en-CA" dirty="0" smtClean="0">
                <a:solidFill>
                  <a:schemeClr val="bg1"/>
                </a:solidFill>
              </a:rPr>
              <a:t>Act 1, Scene v</a:t>
            </a:r>
            <a:endParaRPr lang="en-CA" dirty="0">
              <a:solidFill>
                <a:schemeClr val="bg1"/>
              </a:solidFill>
            </a:endParaRPr>
          </a:p>
        </p:txBody>
      </p:sp>
      <p:sp>
        <p:nvSpPr>
          <p:cNvPr id="3" name="Content Placeholder 2"/>
          <p:cNvSpPr>
            <a:spLocks noGrp="1"/>
          </p:cNvSpPr>
          <p:nvPr>
            <p:ph idx="1"/>
          </p:nvPr>
        </p:nvSpPr>
        <p:spPr>
          <a:xfrm>
            <a:off x="0" y="1196752"/>
            <a:ext cx="9144000" cy="5544616"/>
          </a:xfrm>
        </p:spPr>
        <p:txBody>
          <a:bodyPr>
            <a:normAutofit lnSpcReduction="10000"/>
          </a:bodyPr>
          <a:lstStyle/>
          <a:p>
            <a:r>
              <a:rPr lang="en-CA" b="1" dirty="0" smtClean="0">
                <a:solidFill>
                  <a:schemeClr val="bg1"/>
                </a:solidFill>
                <a:effectLst/>
              </a:rPr>
              <a:t>The ghost reveals he was murdered by his brother.  </a:t>
            </a:r>
          </a:p>
          <a:p>
            <a:pPr>
              <a:buFontTx/>
              <a:buChar char="-"/>
            </a:pPr>
            <a:r>
              <a:rPr lang="en-CA" b="1" dirty="0" smtClean="0">
                <a:solidFill>
                  <a:schemeClr val="bg1"/>
                </a:solidFill>
                <a:effectLst/>
              </a:rPr>
              <a:t>orchard with sleeping King Hamlet </a:t>
            </a:r>
            <a:r>
              <a:rPr lang="en-CA" b="1" dirty="0" smtClean="0">
                <a:solidFill>
                  <a:schemeClr val="bg1"/>
                </a:solidFill>
              </a:rPr>
              <a:t>= </a:t>
            </a:r>
            <a:r>
              <a:rPr lang="en-CA" b="1" dirty="0" smtClean="0">
                <a:solidFill>
                  <a:schemeClr val="bg1"/>
                </a:solidFill>
                <a:effectLst/>
              </a:rPr>
              <a:t>innocent and peaceful state,</a:t>
            </a:r>
          </a:p>
          <a:p>
            <a:pPr>
              <a:buFontTx/>
              <a:buChar char="-"/>
            </a:pPr>
            <a:r>
              <a:rPr lang="en-CA" b="1" dirty="0" smtClean="0">
                <a:solidFill>
                  <a:schemeClr val="bg1"/>
                </a:solidFill>
                <a:effectLst/>
              </a:rPr>
              <a:t>Claudius is described via the metaphor of the serpent, (Shakespeare using imagery designed to evoke </a:t>
            </a:r>
            <a:r>
              <a:rPr lang="en-CA" b="1" dirty="0">
                <a:solidFill>
                  <a:schemeClr val="bg1"/>
                </a:solidFill>
              </a:rPr>
              <a:t>b</a:t>
            </a:r>
            <a:r>
              <a:rPr lang="en-CA" b="1" dirty="0" smtClean="0">
                <a:solidFill>
                  <a:schemeClr val="bg1"/>
                </a:solidFill>
                <a:effectLst/>
              </a:rPr>
              <a:t>iblical Garden of Eden (Book of Genesis - betrayal of humanity) </a:t>
            </a:r>
          </a:p>
          <a:p>
            <a:pPr>
              <a:buFontTx/>
              <a:buChar char="-"/>
            </a:pPr>
            <a:r>
              <a:rPr lang="en-CA" b="1" dirty="0" smtClean="0">
                <a:solidFill>
                  <a:schemeClr val="bg1"/>
                </a:solidFill>
                <a:effectLst/>
              </a:rPr>
              <a:t>Eve is persuaded to violate God’s injunction against eating the fruit from the Tree of Knowledge (through deceit of serpent) – consequences being exiled</a:t>
            </a:r>
            <a:r>
              <a:rPr lang="en-CA" b="1" dirty="0" smtClean="0">
                <a:solidFill>
                  <a:schemeClr val="bg1"/>
                </a:solidFill>
              </a:rPr>
              <a:t/>
            </a:r>
            <a:br>
              <a:rPr lang="en-CA" b="1" dirty="0" smtClean="0">
                <a:solidFill>
                  <a:schemeClr val="bg1"/>
                </a:solidFill>
              </a:rPr>
            </a:br>
            <a:r>
              <a:rPr lang="en-CA" b="1" dirty="0" smtClean="0">
                <a:solidFill>
                  <a:schemeClr val="bg1"/>
                </a:solidFill>
              </a:rPr>
              <a:t/>
            </a:r>
            <a:br>
              <a:rPr lang="en-CA" b="1" dirty="0" smtClean="0">
                <a:solidFill>
                  <a:schemeClr val="bg1"/>
                </a:solidFill>
              </a:rPr>
            </a:br>
            <a:r>
              <a:rPr lang="en-CA" b="1" dirty="0" smtClean="0">
                <a:solidFill>
                  <a:schemeClr val="bg1"/>
                </a:solidFill>
                <a:effectLst/>
              </a:rPr>
              <a:t>The King’s alleged murder vs murder of Abel by brother Cain, (also in Genesis)  </a:t>
            </a:r>
          </a:p>
          <a:p>
            <a:pPr marL="0" indent="0">
              <a:buNone/>
            </a:pPr>
            <a:endParaRPr lang="en-CA" b="1" dirty="0" smtClean="0">
              <a:solidFill>
                <a:schemeClr val="bg1"/>
              </a:solidFill>
              <a:effectLst/>
            </a:endParaRPr>
          </a:p>
          <a:p>
            <a:pPr marL="0" indent="0">
              <a:buNone/>
            </a:pPr>
            <a:r>
              <a:rPr lang="en-CA" b="1" dirty="0" smtClean="0">
                <a:solidFill>
                  <a:schemeClr val="bg1"/>
                </a:solidFill>
                <a:effectLst/>
              </a:rPr>
              <a:t>Biblical allusions would have resonated deeply with Shakespeare’s audiences, imparting even greater gravity to the ghost’s story.</a:t>
            </a:r>
            <a:endParaRPr lang="en-CA" b="1" dirty="0">
              <a:solidFill>
                <a:schemeClr val="bg1"/>
              </a:solidFill>
            </a:endParaRPr>
          </a:p>
        </p:txBody>
      </p:sp>
    </p:spTree>
    <p:extLst>
      <p:ext uri="{BB962C8B-B14F-4D97-AF65-F5344CB8AC3E}">
        <p14:creationId xmlns:p14="http://schemas.microsoft.com/office/powerpoint/2010/main" val="3983204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4624"/>
            <a:ext cx="9144000" cy="6768752"/>
          </a:xfrm>
        </p:spPr>
        <p:txBody>
          <a:bodyPr>
            <a:normAutofit/>
          </a:bodyPr>
          <a:lstStyle/>
          <a:p>
            <a:pPr marL="0" lvl="0" indent="0">
              <a:buNone/>
            </a:pPr>
            <a:r>
              <a:rPr lang="en-US" dirty="0"/>
              <a:t>Details of the murder</a:t>
            </a:r>
            <a:endParaRPr lang="en-CA" sz="4400" dirty="0"/>
          </a:p>
          <a:p>
            <a:pPr lvl="1"/>
            <a:r>
              <a:rPr lang="en-US" dirty="0"/>
              <a:t>Apparently, the story was that old Hamlet was bitten by a </a:t>
            </a:r>
            <a:r>
              <a:rPr lang="en-US" dirty="0" smtClean="0"/>
              <a:t>snake</a:t>
            </a:r>
            <a:endParaRPr lang="en-CA" sz="4000" dirty="0" smtClean="0"/>
          </a:p>
          <a:p>
            <a:pPr lvl="1"/>
            <a:r>
              <a:rPr lang="en-US" dirty="0" smtClean="0"/>
              <a:t>The </a:t>
            </a:r>
            <a:r>
              <a:rPr lang="en-US" dirty="0"/>
              <a:t>ghost tells Hamlet that Claudius was the murderer</a:t>
            </a:r>
            <a:endParaRPr lang="en-CA" sz="4000" dirty="0"/>
          </a:p>
          <a:p>
            <a:pPr lvl="2"/>
            <a:r>
              <a:rPr lang="en-US" dirty="0"/>
              <a:t>“The serpent that did sting thy father’s life / Now wears his crown” (lines 39-40)</a:t>
            </a:r>
            <a:endParaRPr lang="en-CA" sz="3600" dirty="0"/>
          </a:p>
          <a:p>
            <a:pPr lvl="2"/>
            <a:r>
              <a:rPr lang="en-US" dirty="0"/>
              <a:t>Claudius is the serpent:  evil, cunning, good with words, like the serpent in the Garden of Eden, able to </a:t>
            </a:r>
            <a:r>
              <a:rPr lang="en-US" i="1" dirty="0" smtClean="0"/>
              <a:t>tempt…Gertrude?</a:t>
            </a:r>
            <a:endParaRPr lang="en-CA" sz="3600" dirty="0"/>
          </a:p>
          <a:p>
            <a:pPr lvl="2"/>
            <a:r>
              <a:rPr lang="en-US" dirty="0"/>
              <a:t>Questions:</a:t>
            </a:r>
            <a:endParaRPr lang="en-CA" sz="3600" dirty="0"/>
          </a:p>
          <a:p>
            <a:pPr lvl="3"/>
            <a:r>
              <a:rPr lang="en-US" dirty="0"/>
              <a:t>Did Claudius kill old Hamlet to get Gertrude?</a:t>
            </a:r>
            <a:endParaRPr lang="en-CA" sz="3200" dirty="0"/>
          </a:p>
          <a:p>
            <a:pPr lvl="3"/>
            <a:r>
              <a:rPr lang="en-US" dirty="0"/>
              <a:t>Did Gertrude know about the murder?</a:t>
            </a:r>
            <a:endParaRPr lang="en-CA" sz="3200" dirty="0"/>
          </a:p>
          <a:p>
            <a:pPr lvl="3"/>
            <a:r>
              <a:rPr lang="en-US" dirty="0"/>
              <a:t>Was anything going on between Claudius and Gertrude </a:t>
            </a:r>
            <a:r>
              <a:rPr lang="en-US" i="1" dirty="0"/>
              <a:t>before</a:t>
            </a:r>
            <a:r>
              <a:rPr lang="en-US" dirty="0"/>
              <a:t> old Hamlet was killed?</a:t>
            </a:r>
            <a:endParaRPr lang="en-CA" sz="3200" dirty="0"/>
          </a:p>
          <a:p>
            <a:pPr lvl="4"/>
            <a:r>
              <a:rPr lang="en-US" dirty="0" err="1"/>
              <a:t>Branagh’s</a:t>
            </a:r>
            <a:r>
              <a:rPr lang="en-US" dirty="0"/>
              <a:t> film hints at this</a:t>
            </a:r>
            <a:endParaRPr lang="en-CA" sz="3200" dirty="0"/>
          </a:p>
          <a:p>
            <a:pPr lvl="4"/>
            <a:r>
              <a:rPr lang="en-US" dirty="0"/>
              <a:t>There has even been speculation that they have had an affair for decades, and that there is an outside chance that Hamlet is Claudius’ son</a:t>
            </a:r>
            <a:endParaRPr lang="en-CA" sz="3200" dirty="0"/>
          </a:p>
          <a:p>
            <a:pPr lvl="2"/>
            <a:r>
              <a:rPr lang="en-US" dirty="0"/>
              <a:t>Hamlet has a </a:t>
            </a:r>
            <a:r>
              <a:rPr lang="en-US" i="1" dirty="0"/>
              <a:t>very</a:t>
            </a:r>
            <a:r>
              <a:rPr lang="en-US" dirty="0"/>
              <a:t> interesting response to this:  “O my prophetic soul!” (line 40)</a:t>
            </a:r>
            <a:endParaRPr lang="en-CA" sz="3600" dirty="0"/>
          </a:p>
          <a:p>
            <a:pPr lvl="3"/>
            <a:r>
              <a:rPr lang="en-US" dirty="0"/>
              <a:t>Hamlet has suspected that “something is rotten in the state of Denmark” for a while</a:t>
            </a:r>
            <a:endParaRPr lang="en-CA" sz="3200" dirty="0"/>
          </a:p>
          <a:p>
            <a:pPr lvl="3"/>
            <a:r>
              <a:rPr lang="en-US" dirty="0"/>
              <a:t>This explains his dislike of Claudius in Scene ii</a:t>
            </a:r>
            <a:endParaRPr lang="en-CA" sz="3200" dirty="0"/>
          </a:p>
          <a:p>
            <a:endParaRPr lang="en-CA" dirty="0"/>
          </a:p>
        </p:txBody>
      </p:sp>
    </p:spTree>
    <p:extLst>
      <p:ext uri="{BB962C8B-B14F-4D97-AF65-F5344CB8AC3E}">
        <p14:creationId xmlns:p14="http://schemas.microsoft.com/office/powerpoint/2010/main" val="2461237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t>Claudius </a:t>
            </a:r>
            <a:r>
              <a:rPr lang="en-US" dirty="0"/>
              <a:t>killed old Hamlet with poison, putting it into the old king’s ear</a:t>
            </a:r>
            <a:endParaRPr lang="en-CA" sz="4400" dirty="0"/>
          </a:p>
          <a:p>
            <a:pPr lvl="1"/>
            <a:r>
              <a:rPr lang="en-US" dirty="0"/>
              <a:t>Symbolic</a:t>
            </a:r>
            <a:endParaRPr lang="en-CA" sz="4000" dirty="0"/>
          </a:p>
          <a:p>
            <a:pPr lvl="1">
              <a:buFont typeface="Wingdings" panose="05000000000000000000" pitchFamily="2" charset="2"/>
              <a:buChar char="Ø"/>
            </a:pPr>
            <a:r>
              <a:rPr lang="en-US" dirty="0" smtClean="0"/>
              <a:t>Claudius </a:t>
            </a:r>
            <a:r>
              <a:rPr lang="en-US" dirty="0"/>
              <a:t>is a great politician, a great talker</a:t>
            </a:r>
            <a:endParaRPr lang="en-CA" sz="4000" dirty="0"/>
          </a:p>
          <a:p>
            <a:pPr lvl="1">
              <a:buFont typeface="Wingdings" panose="05000000000000000000" pitchFamily="2" charset="2"/>
              <a:buChar char="Ø"/>
            </a:pPr>
            <a:r>
              <a:rPr lang="en-US" dirty="0"/>
              <a:t>He “whispers poison,” so to speak</a:t>
            </a:r>
            <a:endParaRPr lang="en-CA" sz="4000" dirty="0"/>
          </a:p>
          <a:p>
            <a:pPr marL="0" indent="0">
              <a:buNone/>
            </a:pPr>
            <a:r>
              <a:rPr lang="en-US" dirty="0"/>
              <a:t> </a:t>
            </a:r>
            <a:endParaRPr lang="en-CA" sz="4400" dirty="0"/>
          </a:p>
          <a:p>
            <a:pPr lvl="0"/>
            <a:r>
              <a:rPr lang="en-US" dirty="0"/>
              <a:t>Hamlet is told to avenge his father, but specifically </a:t>
            </a:r>
            <a:r>
              <a:rPr lang="en-US" i="1" dirty="0"/>
              <a:t>not</a:t>
            </a:r>
            <a:r>
              <a:rPr lang="en-US" dirty="0"/>
              <a:t> to do anything to Gertrude (“</a:t>
            </a:r>
            <a:r>
              <a:rPr lang="en-US" b="1" dirty="0">
                <a:solidFill>
                  <a:srgbClr val="0070C0"/>
                </a:solidFill>
              </a:rPr>
              <a:t>Taint not thy mind, nor let thy soul contrive / Against thy mother aught” </a:t>
            </a:r>
            <a:r>
              <a:rPr lang="en-US" dirty="0"/>
              <a:t>– lines 85-86)</a:t>
            </a:r>
            <a:endParaRPr lang="en-CA" sz="4400" dirty="0"/>
          </a:p>
          <a:p>
            <a:pPr lvl="1"/>
            <a:r>
              <a:rPr lang="en-US" dirty="0"/>
              <a:t>I</a:t>
            </a:r>
            <a:r>
              <a:rPr lang="en-US" dirty="0" smtClean="0"/>
              <a:t>nteresting</a:t>
            </a:r>
            <a:r>
              <a:rPr lang="en-US" dirty="0"/>
              <a:t>, </a:t>
            </a:r>
            <a:r>
              <a:rPr lang="en-US" dirty="0" smtClean="0"/>
              <a:t>given </a:t>
            </a:r>
            <a:r>
              <a:rPr lang="en-US" dirty="0"/>
              <a:t>nastiness </a:t>
            </a:r>
            <a:r>
              <a:rPr lang="en-US" dirty="0" smtClean="0"/>
              <a:t>of </a:t>
            </a:r>
            <a:r>
              <a:rPr lang="en-US" dirty="0"/>
              <a:t>ghost when discussing Claudius’ seduction of </a:t>
            </a:r>
            <a:r>
              <a:rPr lang="en-CA" dirty="0" smtClean="0"/>
              <a:t>her</a:t>
            </a:r>
            <a:endParaRPr lang="en-CA" sz="4000" dirty="0"/>
          </a:p>
          <a:p>
            <a:pPr lvl="2"/>
            <a:r>
              <a:rPr lang="en-US" dirty="0" smtClean="0"/>
              <a:t>ghost </a:t>
            </a:r>
            <a:r>
              <a:rPr lang="en-US" dirty="0"/>
              <a:t>sees Gertrude as </a:t>
            </a:r>
            <a:r>
              <a:rPr lang="en-US" dirty="0" smtClean="0"/>
              <a:t> </a:t>
            </a:r>
            <a:r>
              <a:rPr lang="en-US" dirty="0"/>
              <a:t>victim; </a:t>
            </a:r>
            <a:r>
              <a:rPr lang="en-US" dirty="0" smtClean="0"/>
              <a:t>cannot </a:t>
            </a:r>
            <a:r>
              <a:rPr lang="en-US" dirty="0"/>
              <a:t>see her as </a:t>
            </a:r>
            <a:r>
              <a:rPr lang="en-US" dirty="0" smtClean="0"/>
              <a:t> </a:t>
            </a:r>
            <a:r>
              <a:rPr lang="en-US" dirty="0"/>
              <a:t>willing participant in her own </a:t>
            </a:r>
            <a:r>
              <a:rPr lang="en-US" dirty="0" smtClean="0"/>
              <a:t>seduction</a:t>
            </a:r>
            <a:r>
              <a:rPr lang="en-CA" sz="3600" dirty="0" smtClean="0"/>
              <a:t> (</a:t>
            </a:r>
            <a:r>
              <a:rPr lang="en-US" dirty="0" smtClean="0"/>
              <a:t>Rather </a:t>
            </a:r>
            <a:r>
              <a:rPr lang="en-US" dirty="0"/>
              <a:t>naïve view of </a:t>
            </a:r>
            <a:r>
              <a:rPr lang="en-US" dirty="0" smtClean="0"/>
              <a:t>women)</a:t>
            </a:r>
            <a:endParaRPr lang="en-CA" sz="3600" dirty="0"/>
          </a:p>
          <a:p>
            <a:pPr lvl="1"/>
            <a:r>
              <a:rPr lang="en-US" dirty="0"/>
              <a:t>Hamlet will be much nastier about women and their weakness (“frailty”) later in the play</a:t>
            </a:r>
            <a:endParaRPr lang="en-CA" sz="4000" dirty="0"/>
          </a:p>
          <a:p>
            <a:pPr lvl="2"/>
            <a:r>
              <a:rPr lang="en-US" dirty="0"/>
              <a:t>Hamlet actually says something bad about his mother right away (“O most pernicious woman!” – line 105)</a:t>
            </a:r>
            <a:endParaRPr lang="en-CA" sz="3600" dirty="0"/>
          </a:p>
          <a:p>
            <a:endParaRPr lang="en-CA" dirty="0"/>
          </a:p>
        </p:txBody>
      </p:sp>
    </p:spTree>
    <p:extLst>
      <p:ext uri="{BB962C8B-B14F-4D97-AF65-F5344CB8AC3E}">
        <p14:creationId xmlns:p14="http://schemas.microsoft.com/office/powerpoint/2010/main" val="1849800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527"/>
            <a:ext cx="9144000" cy="4257569"/>
          </a:xfrm>
        </p:spPr>
        <p:txBody>
          <a:bodyPr>
            <a:normAutofit/>
          </a:bodyPr>
          <a:lstStyle/>
          <a:p>
            <a:pPr lvl="0"/>
            <a:r>
              <a:rPr lang="en-US" i="1" dirty="0"/>
              <a:t>Hamlet</a:t>
            </a:r>
            <a:r>
              <a:rPr lang="en-US" dirty="0"/>
              <a:t>:  The time is out of joint.  O cursed spite, / That ever I was born to set it right! (lines 188-189)</a:t>
            </a:r>
            <a:endParaRPr lang="en-CA" sz="4400" dirty="0"/>
          </a:p>
          <a:p>
            <a:pPr lvl="1"/>
            <a:r>
              <a:rPr lang="en-US" dirty="0"/>
              <a:t>The time = the state, the country, the political situation</a:t>
            </a:r>
            <a:endParaRPr lang="en-CA" sz="4000" dirty="0"/>
          </a:p>
          <a:p>
            <a:pPr lvl="1"/>
            <a:r>
              <a:rPr lang="en-US" dirty="0"/>
              <a:t>Out of joint = broken, wrong…diseased? (“Something is rotten in the state of Denmark”)</a:t>
            </a:r>
            <a:endParaRPr lang="en-CA" sz="4000" dirty="0"/>
          </a:p>
          <a:p>
            <a:pPr lvl="1"/>
            <a:r>
              <a:rPr lang="en-US" dirty="0"/>
              <a:t>Hamlet sees himself as being “</a:t>
            </a:r>
            <a:r>
              <a:rPr lang="en-US" i="1" dirty="0"/>
              <a:t>born</a:t>
            </a:r>
            <a:r>
              <a:rPr lang="en-US" dirty="0"/>
              <a:t> to set [things] right”</a:t>
            </a:r>
            <a:endParaRPr lang="en-CA" sz="4000" dirty="0"/>
          </a:p>
          <a:p>
            <a:pPr lvl="2"/>
            <a:r>
              <a:rPr lang="en-US" dirty="0"/>
              <a:t>It is his fate, his destiny</a:t>
            </a:r>
            <a:endParaRPr lang="en-CA" sz="3600" dirty="0"/>
          </a:p>
          <a:p>
            <a:pPr lvl="2"/>
            <a:r>
              <a:rPr lang="en-US" dirty="0"/>
              <a:t>He </a:t>
            </a:r>
            <a:r>
              <a:rPr lang="en-US" i="1" dirty="0"/>
              <a:t>is</a:t>
            </a:r>
            <a:r>
              <a:rPr lang="en-US" dirty="0"/>
              <a:t> a hero, a fact that he has attempted to deny a couple of times so far</a:t>
            </a:r>
            <a:endParaRPr lang="en-CA" sz="3600" dirty="0"/>
          </a:p>
          <a:p>
            <a:pPr lvl="2"/>
            <a:r>
              <a:rPr lang="en-US" dirty="0"/>
              <a:t>He does not want to be a hero (</a:t>
            </a:r>
            <a:r>
              <a:rPr lang="en-US" i="1" dirty="0"/>
              <a:t>this</a:t>
            </a:r>
            <a:r>
              <a:rPr lang="en-US" dirty="0"/>
              <a:t> may be his real tragedy – Bloom)</a:t>
            </a:r>
            <a:endParaRPr lang="en-CA" sz="3600" dirty="0"/>
          </a:p>
          <a:p>
            <a:endParaRPr lang="en-CA" dirty="0"/>
          </a:p>
        </p:txBody>
      </p:sp>
      <p:pic>
        <p:nvPicPr>
          <p:cNvPr id="2050"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153" y="4077072"/>
            <a:ext cx="4249095" cy="2692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8476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8346F"/>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docProps/app.xml><?xml version="1.0" encoding="utf-8"?>
<Properties xmlns="http://schemas.openxmlformats.org/officeDocument/2006/extended-properties" xmlns:vt="http://schemas.openxmlformats.org/officeDocument/2006/docPropsVTypes">
  <Template>TM04033921[[fn=Damask]]</Template>
  <TotalTime>66</TotalTime>
  <Words>922</Words>
  <Application>Microsoft Office PowerPoint</Application>
  <PresentationFormat>On-screen Show (4:3)</PresentationFormat>
  <Paragraphs>72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Bookman Old Style</vt:lpstr>
      <vt:lpstr>Rockwell</vt:lpstr>
      <vt:lpstr>Wingdings</vt:lpstr>
      <vt:lpstr>Damask</vt:lpstr>
      <vt:lpstr>Act I, Scene v</vt:lpstr>
      <vt:lpstr>Act I, Scene v</vt:lpstr>
      <vt:lpstr>PowerPoint Presentation</vt:lpstr>
      <vt:lpstr>PowerPoint Presentation</vt:lpstr>
      <vt:lpstr>Act 1, Scene v</vt:lpstr>
      <vt:lpstr>Act 1, Scene v</vt:lpstr>
      <vt:lpstr>PowerPoint Presentation</vt:lpstr>
      <vt:lpstr>PowerPoint Presentation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I, Scene v</dc:title>
  <dc:creator>Lesley Neals</dc:creator>
  <cp:lastModifiedBy>Neals, Lesley</cp:lastModifiedBy>
  <cp:revision>7</cp:revision>
  <dcterms:created xsi:type="dcterms:W3CDTF">2015-11-06T00:45:27Z</dcterms:created>
  <dcterms:modified xsi:type="dcterms:W3CDTF">2015-11-06T12:26:01Z</dcterms:modified>
</cp:coreProperties>
</file>